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wmv" ContentType="video/x-ms-wmv"/>
  <Default Extension="mp4" ContentType="video/unknown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.xml" ContentType="application/vnd.openxmlformats-officedocument.presentationml.slide+xml"/>
  <Override PartName="/ppt/slides/slide67.xml" ContentType="application/vnd.openxmlformats-officedocument.presentationml.slide+xml"/>
  <Override PartName="/ppt/slides/slide6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55.xml" ContentType="application/vnd.openxmlformats-officedocument.presentationml.slide+xml"/>
  <Override PartName="/ppt/slides/slide57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56.xml" ContentType="application/vnd.openxmlformats-officedocument.presentationml.slide+xml"/>
  <Override PartName="/ppt/slides/slide62.xml" ContentType="application/vnd.openxmlformats-officedocument.presentationml.slide+xml"/>
  <Override PartName="/ppt/slides/slide60.xml" ContentType="application/vnd.openxmlformats-officedocument.presentationml.slide+xml"/>
  <Override PartName="/ppt/slides/slide58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83"/>
  </p:notesMasterIdLst>
  <p:handoutMasterIdLst>
    <p:handoutMasterId r:id="rId84"/>
  </p:handoutMasterIdLst>
  <p:sldIdLst>
    <p:sldId id="257" r:id="rId2"/>
    <p:sldId id="345" r:id="rId3"/>
    <p:sldId id="266" r:id="rId4"/>
    <p:sldId id="301" r:id="rId5"/>
    <p:sldId id="267" r:id="rId6"/>
    <p:sldId id="269" r:id="rId7"/>
    <p:sldId id="270" r:id="rId8"/>
    <p:sldId id="271" r:id="rId9"/>
    <p:sldId id="268" r:id="rId10"/>
    <p:sldId id="272" r:id="rId11"/>
    <p:sldId id="273" r:id="rId12"/>
    <p:sldId id="274" r:id="rId13"/>
    <p:sldId id="310" r:id="rId14"/>
    <p:sldId id="281" r:id="rId15"/>
    <p:sldId id="276" r:id="rId16"/>
    <p:sldId id="279" r:id="rId17"/>
    <p:sldId id="280" r:id="rId18"/>
    <p:sldId id="283" r:id="rId19"/>
    <p:sldId id="287" r:id="rId20"/>
    <p:sldId id="292" r:id="rId21"/>
    <p:sldId id="296" r:id="rId22"/>
    <p:sldId id="284" r:id="rId23"/>
    <p:sldId id="275" r:id="rId24"/>
    <p:sldId id="349" r:id="rId25"/>
    <p:sldId id="348" r:id="rId26"/>
    <p:sldId id="346" r:id="rId27"/>
    <p:sldId id="347" r:id="rId28"/>
    <p:sldId id="318" r:id="rId29"/>
    <p:sldId id="282" r:id="rId30"/>
    <p:sldId id="299" r:id="rId31"/>
    <p:sldId id="297" r:id="rId32"/>
    <p:sldId id="302" r:id="rId33"/>
    <p:sldId id="298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300" r:id="rId42"/>
    <p:sldId id="277" r:id="rId43"/>
    <p:sldId id="308" r:id="rId44"/>
    <p:sldId id="307" r:id="rId45"/>
    <p:sldId id="306" r:id="rId46"/>
    <p:sldId id="278" r:id="rId47"/>
    <p:sldId id="315" r:id="rId48"/>
    <p:sldId id="316" r:id="rId49"/>
    <p:sldId id="317" r:id="rId50"/>
    <p:sldId id="303" r:id="rId51"/>
    <p:sldId id="319" r:id="rId52"/>
    <p:sldId id="320" r:id="rId53"/>
    <p:sldId id="335" r:id="rId54"/>
    <p:sldId id="337" r:id="rId55"/>
    <p:sldId id="336" r:id="rId56"/>
    <p:sldId id="340" r:id="rId57"/>
    <p:sldId id="341" r:id="rId58"/>
    <p:sldId id="322" r:id="rId59"/>
    <p:sldId id="325" r:id="rId60"/>
    <p:sldId id="326" r:id="rId61"/>
    <p:sldId id="342" r:id="rId62"/>
    <p:sldId id="343" r:id="rId63"/>
    <p:sldId id="344" r:id="rId64"/>
    <p:sldId id="351" r:id="rId65"/>
    <p:sldId id="327" r:id="rId66"/>
    <p:sldId id="350" r:id="rId67"/>
    <p:sldId id="323" r:id="rId68"/>
    <p:sldId id="328" r:id="rId69"/>
    <p:sldId id="329" r:id="rId70"/>
    <p:sldId id="330" r:id="rId71"/>
    <p:sldId id="331" r:id="rId72"/>
    <p:sldId id="324" r:id="rId73"/>
    <p:sldId id="332" r:id="rId74"/>
    <p:sldId id="333" r:id="rId75"/>
    <p:sldId id="334" r:id="rId76"/>
    <p:sldId id="304" r:id="rId77"/>
    <p:sldId id="311" r:id="rId78"/>
    <p:sldId id="312" r:id="rId79"/>
    <p:sldId id="313" r:id="rId80"/>
    <p:sldId id="305" r:id="rId81"/>
    <p:sldId id="309" r:id="rId8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u="sng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u="sng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u="sng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u="sng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800000"/>
    <a:srgbClr val="000066"/>
    <a:srgbClr val="000099"/>
    <a:srgbClr val="2D671F"/>
    <a:srgbClr val="2E1F67"/>
    <a:srgbClr val="031B83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0012" autoAdjust="0"/>
  </p:normalViewPr>
  <p:slideViewPr>
    <p:cSldViewPr snapToGrid="0">
      <p:cViewPr varScale="1">
        <p:scale>
          <a:sx n="96" d="100"/>
          <a:sy n="96" d="100"/>
        </p:scale>
        <p:origin x="-10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4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u="none"/>
            </a:lvl1pPr>
          </a:lstStyle>
          <a:p>
            <a:endParaRPr lang="it-IT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u="none"/>
            </a:lvl1pPr>
          </a:lstStyle>
          <a:p>
            <a:endParaRPr lang="it-IT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229451C2-9FD1-42FA-8F03-A308F12471D0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2498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u="none"/>
            </a:lvl1pPr>
          </a:lstStyle>
          <a:p>
            <a:endParaRPr lang="it-IT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it-IT"/>
          </a:p>
        </p:txBody>
      </p:sp>
      <p:sp>
        <p:nvSpPr>
          <p:cNvPr id="187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u="none"/>
            </a:lvl1pPr>
          </a:lstStyle>
          <a:p>
            <a:endParaRPr lang="it-IT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D6647A69-042E-48DD-B545-E7D6AAE8C185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1978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0B2C3-2B39-474C-9380-B833D49F9EB6}" type="slidenum">
              <a:rPr lang="it-IT"/>
              <a:pPr/>
              <a:t>1</a:t>
            </a:fld>
            <a:endParaRPr lang="it-IT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800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99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642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39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8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784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248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170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113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55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it-IT" smtClean="0"/>
              <a:t>Sullo sfondo la rete della proteina di Yeast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delle reti tecnologiche: le rotte degli aerei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delle reti di infrastrutture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della conoscenza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della vita in uno stagno : Food web of life, Little Rock Lake, Wisconsin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di un sistema di datafusion</a:t>
            </a:r>
          </a:p>
          <a:p>
            <a:pPr>
              <a:spcBef>
                <a:spcPct val="0"/>
              </a:spcBef>
            </a:pPr>
            <a:r>
              <a:rPr lang="it-IT" smtClean="0"/>
              <a:t>La complessità dell’Universo</a:t>
            </a:r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r>
              <a:rPr lang="it-IT" smtClean="0"/>
              <a:t>Da questa complessità, come ci fa notare Kauffman, possono emergere, in maniera semplice, </a:t>
            </a:r>
          </a:p>
          <a:p>
            <a:pPr>
              <a:spcBef>
                <a:spcPct val="0"/>
              </a:spcBef>
            </a:pPr>
            <a:r>
              <a:rPr lang="it-IT" smtClean="0"/>
              <a:t>dei comportamenti comprensibili.</a:t>
            </a:r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r>
              <a:rPr lang="it-IT" smtClean="0"/>
              <a:t>Come diceva Einstein:</a:t>
            </a:r>
          </a:p>
          <a:p>
            <a:pPr>
              <a:spcBef>
                <a:spcPct val="0"/>
              </a:spcBef>
            </a:pPr>
            <a:r>
              <a:rPr lang="en-US" smtClean="0"/>
              <a:t>“Everything should be made as simple as possible, but not simpler”</a:t>
            </a: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r>
              <a:rPr lang="it-IT" smtClean="0"/>
              <a:t>La domanda oggi è come trovare nuovi strumenti per manipolare questa complessità, </a:t>
            </a:r>
          </a:p>
          <a:p>
            <a:pPr>
              <a:spcBef>
                <a:spcPct val="0"/>
              </a:spcBef>
            </a:pPr>
            <a:r>
              <a:rPr lang="it-IT" smtClean="0"/>
              <a:t>Una parziale risposta è data dalla scienza delle reti e dallo studio delle topologie perché nei</a:t>
            </a:r>
          </a:p>
          <a:p>
            <a:pPr>
              <a:spcBef>
                <a:spcPct val="0"/>
              </a:spcBef>
            </a:pPr>
            <a:r>
              <a:rPr lang="it-IT" smtClean="0"/>
              <a:t>sistemi complessi conta molto di più la topologia delle dinamiche nei nodi.</a:t>
            </a:r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r>
              <a:rPr lang="it-IT" smtClean="0"/>
              <a:t>Ma ancora mancano dei passi da compiere nella direzione di una maggiore comprensione </a:t>
            </a:r>
          </a:p>
          <a:p>
            <a:pPr>
              <a:spcBef>
                <a:spcPct val="0"/>
              </a:spcBef>
            </a:pPr>
            <a:r>
              <a:rPr lang="it-IT" smtClean="0"/>
              <a:t>dei fenomeni dinamici associati a particolari topologie.</a:t>
            </a:r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r>
              <a:rPr lang="it-IT" smtClean="0"/>
              <a:t>Manca del tutto una metodologia di sintesi.</a:t>
            </a:r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  <a:p>
            <a:pPr>
              <a:spcBef>
                <a:spcPct val="0"/>
              </a:spcBef>
            </a:pPr>
            <a:endParaRPr lang="it-IT" smtClean="0"/>
          </a:p>
        </p:txBody>
      </p:sp>
      <p:sp>
        <p:nvSpPr>
          <p:cNvPr id="4100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669593-D876-4944-A331-94DFDD2E5DDC}" type="slidenum">
              <a:rPr lang="it-IT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28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61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556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047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smtClean="0"/>
          </a:p>
        </p:txBody>
      </p:sp>
      <p:sp>
        <p:nvSpPr>
          <p:cNvPr id="1536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CD254D-76BB-421F-B051-6353DFF1FB3D}" type="slidenum">
              <a:rPr lang="en-I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IE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smtClean="0"/>
          </a:p>
        </p:txBody>
      </p:sp>
      <p:sp>
        <p:nvSpPr>
          <p:cNvPr id="1536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CD254D-76BB-421F-B051-6353DFF1FB3D}" type="slidenum">
              <a:rPr lang="en-I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I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smtClean="0"/>
          </a:p>
        </p:txBody>
      </p:sp>
      <p:sp>
        <p:nvSpPr>
          <p:cNvPr id="1536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CD254D-76BB-421F-B051-6353DFF1FB3D}" type="slidenum">
              <a:rPr lang="en-I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IE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smtClean="0"/>
          </a:p>
        </p:txBody>
      </p:sp>
      <p:sp>
        <p:nvSpPr>
          <p:cNvPr id="1536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CD254D-76BB-421F-B051-6353DFF1FB3D}" type="slidenum">
              <a:rPr lang="en-I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IE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64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5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815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136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430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598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33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533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391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16453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41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173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2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172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812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61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672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497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41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851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561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490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342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93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429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58493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10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3391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7879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885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3205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13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942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4826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C5E91-2171-4D14-8FC2-48396F82F8DA}" type="slidenum">
              <a:rPr lang="it-IT"/>
              <a:pPr/>
              <a:t>59</a:t>
            </a:fld>
            <a:endParaRPr lang="it-IT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779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B99372-0903-40DC-8397-EA63303F01B7}" type="slidenum">
              <a:rPr lang="it-IT"/>
              <a:pPr/>
              <a:t>60</a:t>
            </a:fld>
            <a:endParaRPr lang="it-IT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5713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2514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24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984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9040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368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2616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4651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9204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9030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5037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4624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29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9015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11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7066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9758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54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36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010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3291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33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47A69-042E-48DD-B545-E7D6AAE8C185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20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6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noProof="0" smtClean="0"/>
              <a:t>Fare clic per modificare lo stile del titolo</a:t>
            </a:r>
          </a:p>
        </p:txBody>
      </p:sp>
      <p:sp>
        <p:nvSpPr>
          <p:cNvPr id="455685" name="Text Box 5"/>
          <p:cNvSpPr txBox="1">
            <a:spLocks noChangeArrowheads="1"/>
          </p:cNvSpPr>
          <p:nvPr userDrawn="1"/>
        </p:nvSpPr>
        <p:spPr bwMode="auto">
          <a:xfrm>
            <a:off x="0" y="6488113"/>
            <a:ext cx="9144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it-IT" sz="1600" b="1" u="none">
                <a:solidFill>
                  <a:schemeClr val="bg1"/>
                </a:solidFill>
                <a:latin typeface="Arial Unicode MS" pitchFamily="34" charset="-128"/>
                <a:cs typeface="Times New Roman" pitchFamily="18" charset="0"/>
              </a:rPr>
              <a:t>Dipartimento di Informatica e Automazione</a:t>
            </a:r>
            <a:endParaRPr lang="en-US" sz="1600" b="1" u="none">
              <a:solidFill>
                <a:schemeClr val="bg1"/>
              </a:solidFill>
              <a:latin typeface="Arial Unicode MS" pitchFamily="34" charset="-128"/>
              <a:cs typeface="Times New Roman" pitchFamily="18" charset="0"/>
            </a:endParaRP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GB" noProof="0" smtClean="0"/>
              <a:t>Fare clic per modificare lo stile del sottotitolo dello schema</a:t>
            </a:r>
          </a:p>
        </p:txBody>
      </p:sp>
      <p:pic>
        <p:nvPicPr>
          <p:cNvPr id="455687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5688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5148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856373-33B7-4F42-9CDA-B19342C9EC1A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04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83363" y="692150"/>
            <a:ext cx="2114550" cy="5624513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39713" y="692150"/>
            <a:ext cx="6191250" cy="562451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0F73E2-30D2-4DFF-ABF4-4763F66DEA8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06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olo, tes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6397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39713" y="1790700"/>
            <a:ext cx="4038600" cy="4525963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430713" y="1790700"/>
            <a:ext cx="4038600" cy="21859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4430713" y="4129088"/>
            <a:ext cx="4038600" cy="218757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0"/>
          </p:nvPr>
        </p:nvSpPr>
        <p:spPr>
          <a:xfrm>
            <a:off x="7923213" y="6577013"/>
            <a:ext cx="1065212" cy="282575"/>
          </a:xfrm>
        </p:spPr>
        <p:txBody>
          <a:bodyPr/>
          <a:lstStyle>
            <a:lvl1pPr>
              <a:defRPr/>
            </a:lvl1pPr>
          </a:lstStyle>
          <a:p>
            <a:fld id="{05E34E0C-6ABA-418F-98CC-36F5B6123CD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49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F6B059-55F9-46A2-9108-E7E27E603FA2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36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D4D0A0-3A33-4BDE-A93A-D56C45BA8358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3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39713" y="17907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430713" y="17907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CDA859-58CC-4487-8C09-561979EEE085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84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F21CCF-AF1E-45B8-B5BF-7799C2564673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81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7AEECA-5E39-4FD4-9C23-9755866ACD6C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11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5ADB06-C548-4877-A9CD-01218F92B65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71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A9A850-7CF7-4D99-909A-614BFD8D16FD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01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64857B-3ACC-4A18-8A87-74DDBA87A44A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33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56" name="Picture 4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3838"/>
            <a:ext cx="9144000" cy="2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58" name="Rectangle 42"/>
          <p:cNvSpPr>
            <a:spLocks noChangeArrowheads="1"/>
          </p:cNvSpPr>
          <p:nvPr userDrawn="1"/>
        </p:nvSpPr>
        <p:spPr bwMode="white">
          <a:xfrm>
            <a:off x="3495675" y="6591300"/>
            <a:ext cx="21177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33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173" tIns="49087" rIns="98173" bIns="49087" anchor="ctr">
            <a:spAutoFit/>
          </a:bodyPr>
          <a:lstStyle/>
          <a:p>
            <a:pPr eaLnBrk="0" hangingPunct="0"/>
            <a:r>
              <a:rPr lang="it-IT" sz="1200" u="none">
                <a:solidFill>
                  <a:schemeClr val="bg1"/>
                </a:solidFill>
              </a:rPr>
              <a:t>Stefano Panzieri</a:t>
            </a:r>
          </a:p>
        </p:txBody>
      </p:sp>
      <p:sp>
        <p:nvSpPr>
          <p:cNvPr id="239659" name="Rectangle 43"/>
          <p:cNvSpPr>
            <a:spLocks noChangeArrowheads="1"/>
          </p:cNvSpPr>
          <p:nvPr userDrawn="1"/>
        </p:nvSpPr>
        <p:spPr bwMode="white">
          <a:xfrm>
            <a:off x="63500" y="6591300"/>
            <a:ext cx="21177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336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173" tIns="49087" rIns="98173" bIns="49087" anchor="ctr">
            <a:spAutoFit/>
          </a:bodyPr>
          <a:lstStyle/>
          <a:p>
            <a:pPr algn="l" eaLnBrk="0" hangingPunct="0"/>
            <a:endParaRPr lang="it-IT" sz="1200" u="none">
              <a:solidFill>
                <a:schemeClr val="bg1"/>
              </a:solidFill>
            </a:endParaRPr>
          </a:p>
        </p:txBody>
      </p:sp>
      <p:sp>
        <p:nvSpPr>
          <p:cNvPr id="239660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3213" y="6577013"/>
            <a:ext cx="1065212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u="none">
                <a:solidFill>
                  <a:schemeClr val="bg1"/>
                </a:solidFill>
              </a:defRPr>
            </a:lvl1pPr>
          </a:lstStyle>
          <a:p>
            <a:fld id="{4E43F42F-8BA4-4ADF-870E-926084C831F0}" type="slidenum">
              <a:rPr lang="it-IT"/>
              <a:pPr/>
              <a:t>‹N›</a:t>
            </a:fld>
            <a:endParaRPr lang="it-IT"/>
          </a:p>
        </p:txBody>
      </p:sp>
      <p:pic>
        <p:nvPicPr>
          <p:cNvPr id="239661" name="Picture 45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62" name="Picture 4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5148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64" name="Rectangle 4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713" y="17907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23966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92150"/>
            <a:ext cx="82296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lo stile del titolo</a:t>
            </a:r>
          </a:p>
        </p:txBody>
      </p:sp>
      <p:pic>
        <p:nvPicPr>
          <p:cNvPr id="239667" name="Picture 51" descr="new_logo_labrob1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0"/>
            <a:ext cx="8763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 i="1">
          <a:solidFill>
            <a:srgbClr val="00008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Times New Roman" pitchFamily="18" charset="0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800">
          <a:solidFill>
            <a:schemeClr val="tx1"/>
          </a:solidFill>
          <a:latin typeface="+mn-lt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400">
          <a:solidFill>
            <a:schemeClr val="tx1"/>
          </a:solidFill>
          <a:latin typeface="+mn-lt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sz="2000">
          <a:solidFill>
            <a:schemeClr val="tx1"/>
          </a:solidFill>
          <a:latin typeface="+mn-lt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  <a:cs typeface="+mn-cs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  <a:cs typeface="+mn-cs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  <a:cs typeface="+mn-cs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  <a:cs typeface="+mn-cs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rgbClr val="0064FF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file:///C:\Users\Stefano\Documents\BACKUPX60\!Ricerca\Video%20Sistemi%20Complessi\spots3d.mpg" TargetMode="External"/><Relationship Id="rId7" Type="http://schemas.openxmlformats.org/officeDocument/2006/relationships/image" Target="../media/image58.png"/><Relationship Id="rId2" Type="http://schemas.openxmlformats.org/officeDocument/2006/relationships/video" Target="file:///C:\Users\Stefano\Documents\BACKUPX60\!Ricerca\Video%20Sistemi%20Complessi\planes3d.mpg" TargetMode="External"/><Relationship Id="rId1" Type="http://schemas.microsoft.com/office/2007/relationships/media" Target="file:///C:\Users\Stefano\Documents\BACKUPX60\!Ricerca\Video%20Sistemi%20Complessi\planes3d.mpg" TargetMode="Externa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2.xml"/><Relationship Id="rId4" Type="http://schemas.openxmlformats.org/officeDocument/2006/relationships/video" Target="file:///C:\Users\Stefano\Documents\BACKUPX60\!Ricerca\Video%20Sistemi%20Complessi\spots3d.mpg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Reti</a:t>
            </a:r>
            <a:r>
              <a:rPr lang="en-GB" dirty="0"/>
              <a:t> </a:t>
            </a:r>
            <a:r>
              <a:rPr lang="en-GB" dirty="0" err="1"/>
              <a:t>Complesse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/>
              <a:t>Struttura</a:t>
            </a:r>
            <a:r>
              <a:rPr lang="en-GB" dirty="0"/>
              <a:t> e </a:t>
            </a:r>
            <a:r>
              <a:rPr lang="en-GB" dirty="0" err="1"/>
              <a:t>Dinamica</a:t>
            </a:r>
            <a:endParaRPr lang="en-GB" dirty="0"/>
          </a:p>
        </p:txBody>
      </p:sp>
      <p:pic>
        <p:nvPicPr>
          <p:cNvPr id="45262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4659313"/>
            <a:ext cx="8653462" cy="1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2627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36950"/>
            <a:ext cx="6400800" cy="90992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Prof. Stefano </a:t>
            </a:r>
            <a:r>
              <a:rPr lang="en-US" sz="2800" i="1" dirty="0" smtClean="0"/>
              <a:t>Panzieri</a:t>
            </a:r>
          </a:p>
          <a:p>
            <a:pPr>
              <a:lnSpc>
                <a:spcPct val="90000"/>
              </a:lnSpc>
            </a:pPr>
            <a:r>
              <a:rPr lang="en-US" sz="2000" i="1" dirty="0" smtClean="0">
                <a:solidFill>
                  <a:srgbClr val="031B83"/>
                </a:solidFill>
              </a:rPr>
              <a:t>panzieri@uniroma3.it</a:t>
            </a:r>
            <a:endParaRPr lang="en-GB" sz="1100" i="1" dirty="0">
              <a:solidFill>
                <a:srgbClr val="031B83"/>
              </a:solidFill>
            </a:endParaRPr>
          </a:p>
        </p:txBody>
      </p:sp>
      <p:pic>
        <p:nvPicPr>
          <p:cNvPr id="452628" name="Picture 20" descr="new_logo_labro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833438"/>
            <a:ext cx="2143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D7318-756B-4199-96BB-EA935ED3D422}" type="slidenum">
              <a:rPr lang="it-IT"/>
              <a:pPr/>
              <a:t>10</a:t>
            </a:fld>
            <a:endParaRPr lang="it-IT"/>
          </a:p>
        </p:txBody>
      </p:sp>
      <p:sp>
        <p:nvSpPr>
          <p:cNvPr id="544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Circuiti digitali</a:t>
            </a:r>
          </a:p>
        </p:txBody>
      </p:sp>
      <p:pic>
        <p:nvPicPr>
          <p:cNvPr id="5447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1530350"/>
            <a:ext cx="7439025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0B8F5-96E6-4658-BC20-B71CD225645F}" type="slidenum">
              <a:rPr lang="it-IT"/>
              <a:pPr/>
              <a:t>11</a:t>
            </a:fld>
            <a:endParaRPr lang="it-IT"/>
          </a:p>
        </p:txBody>
      </p:sp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nascono…</a:t>
            </a:r>
          </a:p>
        </p:txBody>
      </p:sp>
      <p:sp>
        <p:nvSpPr>
          <p:cNvPr id="5468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1790700"/>
            <a:ext cx="8432800" cy="4525963"/>
          </a:xfrm>
        </p:spPr>
        <p:txBody>
          <a:bodyPr/>
          <a:lstStyle/>
          <a:p>
            <a:r>
              <a:rPr lang="it-IT"/>
              <a:t>Molti meccanismi di base sono stati individuati per giustificare la nascita di queste reti</a:t>
            </a:r>
          </a:p>
          <a:p>
            <a:r>
              <a:rPr lang="it-IT"/>
              <a:t>Alcuni modelli proposti in letteratura hanno trovato un notevole riscontro mostrando delle proprietà strutturali simili a quelle individuate nelle reti naturali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7B78-2EC7-4234-883B-581836DAC7A6}" type="slidenum">
              <a:rPr lang="it-IT"/>
              <a:pPr/>
              <a:t>12</a:t>
            </a:fld>
            <a:endParaRPr lang="it-IT"/>
          </a:p>
        </p:txBody>
      </p:sp>
      <p:sp>
        <p:nvSpPr>
          <p:cNvPr id="548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Parametri caratteristici di base</a:t>
            </a:r>
          </a:p>
        </p:txBody>
      </p:sp>
      <p:sp>
        <p:nvSpPr>
          <p:cNvPr id="54887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1790700"/>
            <a:ext cx="78105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>
                <a:solidFill>
                  <a:schemeClr val="hlink"/>
                </a:solidFill>
              </a:rPr>
              <a:t>Average Path Length</a:t>
            </a:r>
          </a:p>
          <a:p>
            <a:pPr lvl="1">
              <a:lnSpc>
                <a:spcPct val="90000"/>
              </a:lnSpc>
            </a:pPr>
            <a:r>
              <a:rPr lang="it-IT"/>
              <a:t>La media delle distanze (in archi) tra due nodi</a:t>
            </a:r>
          </a:p>
          <a:p>
            <a:pPr lvl="1">
              <a:lnSpc>
                <a:spcPct val="90000"/>
              </a:lnSpc>
            </a:pPr>
            <a:r>
              <a:rPr lang="it-IT"/>
              <a:t>Il diametro è la distanza massima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hlink"/>
                </a:solidFill>
              </a:rPr>
              <a:t>Coefficiente di Clustering</a:t>
            </a:r>
          </a:p>
          <a:p>
            <a:pPr lvl="1">
              <a:lnSpc>
                <a:spcPct val="90000"/>
              </a:lnSpc>
            </a:pPr>
            <a:r>
              <a:rPr lang="it-IT"/>
              <a:t>La frazione dei nodi vicini che sono vicini tra di loro</a:t>
            </a:r>
          </a:p>
          <a:p>
            <a:pPr lvl="1">
              <a:lnSpc>
                <a:spcPct val="90000"/>
              </a:lnSpc>
            </a:pPr>
            <a:r>
              <a:rPr lang="it-IT"/>
              <a:t>Se un nodo ha k archi al massimo possono esistere k(k-1)/2 archi tra i vicini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hlink"/>
                </a:solidFill>
              </a:rPr>
              <a:t>Distribuzione del grado di connessione</a:t>
            </a:r>
          </a:p>
          <a:p>
            <a:pPr lvl="1">
              <a:lnSpc>
                <a:spcPct val="90000"/>
              </a:lnSpc>
            </a:pPr>
            <a:r>
              <a:rPr lang="it-IT"/>
              <a:t>Il gradi di connessione di un nodo è pari al numero di archi </a:t>
            </a:r>
          </a:p>
          <a:p>
            <a:pPr>
              <a:lnSpc>
                <a:spcPct val="90000"/>
              </a:lnSpc>
            </a:pP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BF456-4DF3-4D26-8928-039459A51BF7}" type="slidenum">
              <a:rPr lang="it-IT"/>
              <a:pPr/>
              <a:t>13</a:t>
            </a:fld>
            <a:endParaRPr lang="it-IT"/>
          </a:p>
        </p:txBody>
      </p:sp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Significato dei parametri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solidFill>
                  <a:srgbClr val="031B83"/>
                </a:solidFill>
              </a:rPr>
              <a:t>Percorsi più corti</a:t>
            </a:r>
          </a:p>
          <a:p>
            <a:pPr lvl="1"/>
            <a:r>
              <a:rPr lang="it-IT">
                <a:solidFill>
                  <a:srgbClr val="031B83"/>
                </a:solidFill>
              </a:rPr>
              <a:t>Influenza sulle dinamiche </a:t>
            </a:r>
          </a:p>
          <a:p>
            <a:r>
              <a:rPr lang="it-IT">
                <a:solidFill>
                  <a:srgbClr val="031B83"/>
                </a:solidFill>
              </a:rPr>
              <a:t>Alto clustering</a:t>
            </a:r>
          </a:p>
          <a:p>
            <a:pPr lvl="1"/>
            <a:r>
              <a:rPr lang="it-IT">
                <a:solidFill>
                  <a:srgbClr val="031B83"/>
                </a:solidFill>
              </a:rPr>
              <a:t>Presenza di comunità</a:t>
            </a:r>
          </a:p>
          <a:p>
            <a:r>
              <a:rPr lang="it-IT">
                <a:solidFill>
                  <a:srgbClr val="031B83"/>
                </a:solidFill>
              </a:rPr>
              <a:t>Basso grado medio</a:t>
            </a:r>
          </a:p>
          <a:p>
            <a:pPr lvl="1"/>
            <a:r>
              <a:rPr lang="it-IT">
                <a:solidFill>
                  <a:srgbClr val="031B83"/>
                </a:solidFill>
              </a:rPr>
              <a:t>Limitazioni fisiche alle connessioni</a:t>
            </a:r>
          </a:p>
          <a:p>
            <a:endParaRPr lang="it-IT">
              <a:solidFill>
                <a:srgbClr val="031B8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91E5-5BE4-415E-977A-8DACC30E28AE}" type="slidenum">
              <a:rPr lang="it-IT"/>
              <a:pPr/>
              <a:t>14</a:t>
            </a:fld>
            <a:endParaRPr lang="it-IT"/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Lattice network</a:t>
            </a:r>
          </a:p>
        </p:txBody>
      </p:sp>
      <p:sp>
        <p:nvSpPr>
          <p:cNvPr id="5632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4749800"/>
            <a:ext cx="8343900" cy="1566863"/>
          </a:xfrm>
        </p:spPr>
        <p:txBody>
          <a:bodyPr/>
          <a:lstStyle/>
          <a:p>
            <a:r>
              <a:rPr lang="it-IT"/>
              <a:t>Alto APL:  O(n)</a:t>
            </a:r>
          </a:p>
          <a:p>
            <a:r>
              <a:rPr lang="it-IT"/>
              <a:t>Alto coefficiente di clustering</a:t>
            </a:r>
          </a:p>
          <a:p>
            <a:r>
              <a:rPr lang="it-IT"/>
              <a:t>Degree distribution uguale a k per tutti i nodi</a:t>
            </a:r>
          </a:p>
        </p:txBody>
      </p:sp>
      <p:pic>
        <p:nvPicPr>
          <p:cNvPr id="563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338263"/>
            <a:ext cx="3378200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1706563"/>
            <a:ext cx="31718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79563"/>
            <a:ext cx="24098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C0C66-2622-4D89-9D2B-A5CC4A39B870}" type="slidenum">
              <a:rPr lang="it-IT"/>
              <a:pPr/>
              <a:t>15</a:t>
            </a:fld>
            <a:endParaRPr lang="it-IT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0">
                <a:solidFill>
                  <a:srgbClr val="031B83"/>
                </a:solidFill>
                <a:effectLst/>
              </a:rPr>
              <a:t>Erdös-Rényi  Random graphs</a:t>
            </a:r>
            <a:endParaRPr lang="it-IT" i="0">
              <a:solidFill>
                <a:srgbClr val="031B83"/>
              </a:solidFill>
              <a:effectLst/>
            </a:endParaRPr>
          </a:p>
        </p:txBody>
      </p:sp>
      <p:pic>
        <p:nvPicPr>
          <p:cNvPr id="553988" name="Picture 4" descr="ER_p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76400"/>
            <a:ext cx="3290888" cy="3433763"/>
          </a:xfrm>
          <a:prstGeom prst="rect">
            <a:avLst/>
          </a:prstGeom>
          <a:noFill/>
          <a:ln w="9525">
            <a:solidFill>
              <a:srgbClr val="031B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3989" name="Group 5"/>
          <p:cNvGrpSpPr>
            <a:grpSpLocks/>
          </p:cNvGrpSpPr>
          <p:nvPr/>
        </p:nvGrpSpPr>
        <p:grpSpPr bwMode="auto">
          <a:xfrm>
            <a:off x="511175" y="1968500"/>
            <a:ext cx="5102225" cy="2819400"/>
            <a:chOff x="521" y="1901"/>
            <a:chExt cx="3214" cy="1776"/>
          </a:xfrm>
        </p:grpSpPr>
        <p:sp>
          <p:nvSpPr>
            <p:cNvPr id="553990" name="Line 6"/>
            <p:cNvSpPr>
              <a:spLocks noChangeShapeType="1"/>
            </p:cNvSpPr>
            <p:nvPr/>
          </p:nvSpPr>
          <p:spPr bwMode="auto">
            <a:xfrm>
              <a:off x="1337" y="1901"/>
              <a:ext cx="576" cy="1632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1" name="Line 7"/>
            <p:cNvSpPr>
              <a:spLocks noChangeShapeType="1"/>
            </p:cNvSpPr>
            <p:nvPr/>
          </p:nvSpPr>
          <p:spPr bwMode="auto">
            <a:xfrm flipH="1">
              <a:off x="521" y="2045"/>
              <a:ext cx="1392" cy="480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2" name="Line 8"/>
            <p:cNvSpPr>
              <a:spLocks noChangeShapeType="1"/>
            </p:cNvSpPr>
            <p:nvPr/>
          </p:nvSpPr>
          <p:spPr bwMode="auto">
            <a:xfrm flipV="1">
              <a:off x="809" y="1901"/>
              <a:ext cx="528" cy="144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3" name="Line 9"/>
            <p:cNvSpPr>
              <a:spLocks noChangeShapeType="1"/>
            </p:cNvSpPr>
            <p:nvPr/>
          </p:nvSpPr>
          <p:spPr bwMode="auto">
            <a:xfrm>
              <a:off x="1913" y="2045"/>
              <a:ext cx="288" cy="480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4" name="Line 10"/>
            <p:cNvSpPr>
              <a:spLocks noChangeShapeType="1"/>
            </p:cNvSpPr>
            <p:nvPr/>
          </p:nvSpPr>
          <p:spPr bwMode="auto">
            <a:xfrm flipH="1" flipV="1">
              <a:off x="1913" y="2045"/>
              <a:ext cx="288" cy="1008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5" name="Line 11"/>
            <p:cNvSpPr>
              <a:spLocks noChangeShapeType="1"/>
            </p:cNvSpPr>
            <p:nvPr/>
          </p:nvSpPr>
          <p:spPr bwMode="auto">
            <a:xfrm flipH="1">
              <a:off x="1337" y="3485"/>
              <a:ext cx="576" cy="192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6" name="Line 12"/>
            <p:cNvSpPr>
              <a:spLocks noChangeShapeType="1"/>
            </p:cNvSpPr>
            <p:nvPr/>
          </p:nvSpPr>
          <p:spPr bwMode="auto">
            <a:xfrm>
              <a:off x="521" y="2525"/>
              <a:ext cx="288" cy="1008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7" name="Line 13"/>
            <p:cNvSpPr>
              <a:spLocks noChangeShapeType="1"/>
            </p:cNvSpPr>
            <p:nvPr/>
          </p:nvSpPr>
          <p:spPr bwMode="auto">
            <a:xfrm flipV="1">
              <a:off x="521" y="2045"/>
              <a:ext cx="1392" cy="1008"/>
            </a:xfrm>
            <a:prstGeom prst="line">
              <a:avLst/>
            </a:prstGeom>
            <a:noFill/>
            <a:ln w="571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998" name="Text Box 14"/>
            <p:cNvSpPr txBox="1">
              <a:spLocks noChangeArrowheads="1"/>
            </p:cNvSpPr>
            <p:nvPr/>
          </p:nvSpPr>
          <p:spPr bwMode="auto">
            <a:xfrm>
              <a:off x="2455" y="2050"/>
              <a:ext cx="128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b="1" u="none">
                  <a:solidFill>
                    <a:srgbClr val="031B83"/>
                  </a:solidFill>
                  <a:latin typeface="Times New Roman" pitchFamily="18" charset="0"/>
                </a:rPr>
                <a:t>Connessi with probabilità p</a:t>
              </a:r>
              <a:endParaRPr lang="en-US" sz="2400" u="none">
                <a:solidFill>
                  <a:srgbClr val="031B83"/>
                </a:solidFill>
                <a:latin typeface="Times New Roman" pitchFamily="18" charset="0"/>
              </a:endParaRPr>
            </a:p>
          </p:txBody>
        </p:sp>
        <p:sp>
          <p:nvSpPr>
            <p:cNvPr id="553999" name="Text Box 15"/>
            <p:cNvSpPr txBox="1">
              <a:spLocks noChangeArrowheads="1"/>
            </p:cNvSpPr>
            <p:nvPr/>
          </p:nvSpPr>
          <p:spPr bwMode="auto">
            <a:xfrm>
              <a:off x="2647" y="2616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u="none">
                  <a:solidFill>
                    <a:srgbClr val="031B83"/>
                  </a:solidFill>
                  <a:latin typeface="Times New Roman" pitchFamily="18" charset="0"/>
                </a:rPr>
                <a:t>p=1/6 N=10 </a:t>
              </a:r>
              <a:r>
                <a:rPr lang="en-US" sz="2400" u="none">
                  <a:solidFill>
                    <a:srgbClr val="031B83"/>
                  </a:solidFill>
                  <a:latin typeface="Times New Roman" pitchFamily="18" charset="0"/>
                  <a:sym typeface="Symbol" pitchFamily="18" charset="2"/>
                </a:rPr>
                <a:t>k ~ 1.5</a:t>
              </a:r>
              <a:endParaRPr lang="en-US" sz="2400" u="none">
                <a:solidFill>
                  <a:srgbClr val="031B83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54000" name="Group 16"/>
          <p:cNvGrpSpPr>
            <a:grpSpLocks/>
          </p:cNvGrpSpPr>
          <p:nvPr/>
        </p:nvGrpSpPr>
        <p:grpSpPr bwMode="auto">
          <a:xfrm>
            <a:off x="5381625" y="2728913"/>
            <a:ext cx="3505200" cy="3584575"/>
            <a:chOff x="3560" y="2055"/>
            <a:chExt cx="2208" cy="2258"/>
          </a:xfrm>
        </p:grpSpPr>
        <p:sp>
          <p:nvSpPr>
            <p:cNvPr id="554001" name="Rectangle 17"/>
            <p:cNvSpPr>
              <a:spLocks noChangeArrowheads="1"/>
            </p:cNvSpPr>
            <p:nvPr/>
          </p:nvSpPr>
          <p:spPr bwMode="auto">
            <a:xfrm>
              <a:off x="4377" y="2069"/>
              <a:ext cx="117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sz="2400" u="none">
                  <a:solidFill>
                    <a:srgbClr val="FF3300"/>
                  </a:solidFill>
                  <a:latin typeface="Times New Roman" pitchFamily="18" charset="0"/>
                </a:rPr>
                <a:t>Distribuzione di Poisson</a:t>
              </a:r>
            </a:p>
          </p:txBody>
        </p:sp>
        <p:pic>
          <p:nvPicPr>
            <p:cNvPr id="554002" name="Picture 18" descr="gauss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2523"/>
              <a:ext cx="2208" cy="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4003" name="AutoShape 19"/>
            <p:cNvSpPr>
              <a:spLocks noChangeArrowheads="1"/>
            </p:cNvSpPr>
            <p:nvPr/>
          </p:nvSpPr>
          <p:spPr bwMode="auto">
            <a:xfrm rot="5400000">
              <a:off x="3758" y="2039"/>
              <a:ext cx="513" cy="546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554004" name="Rectangle 20"/>
          <p:cNvSpPr>
            <a:spLocks noChangeArrowheads="1"/>
          </p:cNvSpPr>
          <p:nvPr/>
        </p:nvSpPr>
        <p:spPr bwMode="auto">
          <a:xfrm>
            <a:off x="0" y="5172075"/>
            <a:ext cx="5710238" cy="13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400" u="none">
                <a:cs typeface="Arial" charset="0"/>
              </a:rPr>
              <a:t>Basso APL:  O(log(n))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400" u="none">
                <a:cs typeface="Arial" charset="0"/>
              </a:rPr>
              <a:t>Basso coefficiente di clustering </a:t>
            </a:r>
            <a:r>
              <a:rPr lang="it-IT" sz="2400" u="none">
                <a:cs typeface="Arial" charset="0"/>
                <a:sym typeface="Wingdings" pitchFamily="2" charset="2"/>
              </a:rPr>
              <a:t> </a:t>
            </a:r>
            <a:r>
              <a:rPr lang="it-IT" sz="2400" u="none">
                <a:cs typeface="Arial" charset="0"/>
              </a:rPr>
              <a:t>k/n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400" u="none">
                <a:cs typeface="Arial" charset="0"/>
              </a:rPr>
              <a:t>Degree distribution Poissoniana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5A258-0A2D-4984-BB3A-77E7BA0EB107}" type="slidenum">
              <a:rPr lang="it-IT"/>
              <a:pPr/>
              <a:t>16</a:t>
            </a:fld>
            <a:endParaRPr lang="it-IT"/>
          </a:p>
        </p:txBody>
      </p:sp>
      <p:sp>
        <p:nvSpPr>
          <p:cNvPr id="55808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6691313" y="647700"/>
            <a:ext cx="2465387" cy="4270375"/>
          </a:xfrm>
          <a:solidFill>
            <a:schemeClr val="bg1"/>
          </a:solidFill>
        </p:spPr>
        <p:txBody>
          <a:bodyPr/>
          <a:lstStyle/>
          <a:p>
            <a:r>
              <a:rPr lang="it-IT" sz="2400"/>
              <a:t>Ma non tutti i grafi sono random!</a:t>
            </a:r>
          </a:p>
          <a:p>
            <a:endParaRPr lang="it-IT" sz="2400"/>
          </a:p>
          <a:p>
            <a:r>
              <a:rPr lang="it-IT" sz="2400"/>
              <a:t>E non tutti hanno una distribuzione poissoniana del grado!</a:t>
            </a:r>
          </a:p>
        </p:txBody>
      </p:sp>
      <p:pic>
        <p:nvPicPr>
          <p:cNvPr id="558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313"/>
            <a:ext cx="7192963" cy="61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1000125" y="3440113"/>
            <a:ext cx="12969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>
                <a:effectLst>
                  <a:outerShdw blurRad="38100" dist="38100" dir="2700000" algn="tl">
                    <a:srgbClr val="C0C0C0"/>
                  </a:outerShdw>
                </a:effectLst>
              </a:rPr>
              <a:t>Rete stradale</a:t>
            </a:r>
          </a:p>
        </p:txBody>
      </p:sp>
      <p:sp>
        <p:nvSpPr>
          <p:cNvPr id="558090" name="Text Box 10"/>
          <p:cNvSpPr txBox="1">
            <a:spLocks noChangeArrowheads="1"/>
          </p:cNvSpPr>
          <p:nvPr/>
        </p:nvSpPr>
        <p:spPr bwMode="auto">
          <a:xfrm>
            <a:off x="4975225" y="3478213"/>
            <a:ext cx="153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>
                <a:effectLst>
                  <a:outerShdw blurRad="38100" dist="38100" dir="2700000" algn="tl">
                    <a:srgbClr val="C0C0C0"/>
                  </a:outerShdw>
                </a:effectLst>
              </a:rPr>
              <a:t>Rete linee aeree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25E26-A70A-46AD-A757-C76B957DFE0B}" type="slidenum">
              <a:rPr lang="it-IT"/>
              <a:pPr/>
              <a:t>17</a:t>
            </a:fld>
            <a:endParaRPr lang="it-IT"/>
          </a:p>
        </p:txBody>
      </p:sp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Small World networks</a:t>
            </a:r>
          </a:p>
        </p:txBody>
      </p:sp>
      <p:sp>
        <p:nvSpPr>
          <p:cNvPr id="5611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790700"/>
            <a:ext cx="4710113" cy="4525963"/>
          </a:xfrm>
        </p:spPr>
        <p:txBody>
          <a:bodyPr/>
          <a:lstStyle/>
          <a:p>
            <a:pPr marL="533400" indent="-533400"/>
            <a:r>
              <a:rPr lang="it-IT" b="1">
                <a:solidFill>
                  <a:schemeClr val="hlink"/>
                </a:solidFill>
              </a:rPr>
              <a:t>Watts-Strogats</a:t>
            </a:r>
            <a:r>
              <a:rPr lang="it-IT"/>
              <a:t> Algorithm</a:t>
            </a:r>
          </a:p>
          <a:p>
            <a:pPr marL="906463" lvl="1" indent="-457200">
              <a:buFont typeface="Wingdings" pitchFamily="2" charset="2"/>
              <a:buAutoNum type="arabicPeriod"/>
            </a:pPr>
            <a:r>
              <a:rPr lang="it-IT"/>
              <a:t>Si comincia con una rete lattice con k (degree) pari</a:t>
            </a:r>
          </a:p>
          <a:p>
            <a:pPr marL="906463" lvl="1" indent="-457200">
              <a:buFont typeface="Wingdings" pitchFamily="2" charset="2"/>
              <a:buAutoNum type="arabicPeriod"/>
            </a:pPr>
            <a:r>
              <a:rPr lang="it-IT"/>
              <a:t>Randomicamente (con probabilità p) si opera un rewiring di ogni link spostando un arco da un nodo a un altro</a:t>
            </a:r>
          </a:p>
        </p:txBody>
      </p:sp>
      <p:pic>
        <p:nvPicPr>
          <p:cNvPr id="5611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2100"/>
            <a:ext cx="4572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F288-A912-4999-8F29-FBA155078CCD}" type="slidenum">
              <a:rPr lang="it-IT"/>
              <a:pPr/>
              <a:t>18</a:t>
            </a:fld>
            <a:endParaRPr lang="it-IT"/>
          </a:p>
        </p:txBody>
      </p:sp>
      <p:sp>
        <p:nvSpPr>
          <p:cNvPr id="567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WS model: da regolare a random</a:t>
            </a:r>
          </a:p>
        </p:txBody>
      </p:sp>
      <p:pic>
        <p:nvPicPr>
          <p:cNvPr id="567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0"/>
            <a:ext cx="54610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73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3556000"/>
            <a:ext cx="4178300" cy="299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7304" name="AutoShape 8"/>
          <p:cNvSpPr>
            <a:spLocks noChangeArrowheads="1"/>
          </p:cNvSpPr>
          <p:nvPr/>
        </p:nvSpPr>
        <p:spPr bwMode="auto">
          <a:xfrm rot="16200000" flipH="1">
            <a:off x="6508750" y="2597150"/>
            <a:ext cx="901700" cy="1054100"/>
          </a:xfrm>
          <a:custGeom>
            <a:avLst/>
            <a:gdLst>
              <a:gd name="G0" fmla="+- 16961 0 0"/>
              <a:gd name="G1" fmla="+- 4633 0 0"/>
              <a:gd name="G2" fmla="+- 12158 0 4633"/>
              <a:gd name="G3" fmla="+- G2 0 4633"/>
              <a:gd name="G4" fmla="*/ G3 32768 32059"/>
              <a:gd name="G5" fmla="*/ G4 1 2"/>
              <a:gd name="G6" fmla="+- 21600 0 16961"/>
              <a:gd name="G7" fmla="*/ G6 4633 6079"/>
              <a:gd name="G8" fmla="+- G7 16961 0"/>
              <a:gd name="T0" fmla="*/ 16961 w 21600"/>
              <a:gd name="T1" fmla="*/ 0 h 21600"/>
              <a:gd name="T2" fmla="*/ 16961 w 21600"/>
              <a:gd name="T3" fmla="*/ 12158 h 21600"/>
              <a:gd name="T4" fmla="*/ 1478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961" y="0"/>
                </a:lnTo>
                <a:lnTo>
                  <a:pt x="16961" y="4633"/>
                </a:lnTo>
                <a:lnTo>
                  <a:pt x="12427" y="4633"/>
                </a:lnTo>
                <a:cubicBezTo>
                  <a:pt x="5564" y="4633"/>
                  <a:pt x="0" y="8002"/>
                  <a:pt x="0" y="12158"/>
                </a:cubicBezTo>
                <a:lnTo>
                  <a:pt x="0" y="21600"/>
                </a:lnTo>
                <a:lnTo>
                  <a:pt x="2956" y="21600"/>
                </a:lnTo>
                <a:lnTo>
                  <a:pt x="2956" y="12158"/>
                </a:lnTo>
                <a:cubicBezTo>
                  <a:pt x="2956" y="9599"/>
                  <a:pt x="7196" y="7525"/>
                  <a:pt x="12427" y="7525"/>
                </a:cubicBezTo>
                <a:lnTo>
                  <a:pt x="16961" y="7525"/>
                </a:lnTo>
                <a:lnTo>
                  <a:pt x="1696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67305" name="Text Box 9"/>
          <p:cNvSpPr txBox="1">
            <a:spLocks noChangeArrowheads="1"/>
          </p:cNvSpPr>
          <p:nvPr/>
        </p:nvSpPr>
        <p:spPr bwMode="auto">
          <a:xfrm>
            <a:off x="7680325" y="2500313"/>
            <a:ext cx="552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sz="1800" b="1" u="none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SW</a:t>
            </a:r>
          </a:p>
        </p:txBody>
      </p:sp>
      <p:sp>
        <p:nvSpPr>
          <p:cNvPr id="567306" name="Rectangle 10"/>
          <p:cNvSpPr>
            <a:spLocks noChangeArrowheads="1"/>
          </p:cNvSpPr>
          <p:nvPr/>
        </p:nvSpPr>
        <p:spPr bwMode="auto">
          <a:xfrm>
            <a:off x="0" y="5054600"/>
            <a:ext cx="47752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Basso APL:  O(log(n))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Alto coefficiente di clustering </a:t>
            </a:r>
            <a:r>
              <a:rPr lang="it-IT" sz="2000" u="none">
                <a:cs typeface="Arial" charset="0"/>
                <a:sym typeface="Wingdings" pitchFamily="2" charset="2"/>
              </a:rPr>
              <a:t> </a:t>
            </a:r>
            <a:r>
              <a:rPr lang="it-IT" sz="2000" u="none">
                <a:cs typeface="Arial" charset="0"/>
              </a:rPr>
              <a:t>k/n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Degree distribution </a:t>
            </a:r>
            <a:r>
              <a:rPr lang="it-IT" sz="2000" u="none">
                <a:cs typeface="Arial" charset="0"/>
                <a:sym typeface="Wingdings" pitchFamily="2" charset="2"/>
              </a:rPr>
              <a:t> </a:t>
            </a:r>
            <a:r>
              <a:rPr lang="it-IT" sz="2000" u="none">
                <a:cs typeface="Arial" charset="0"/>
              </a:rPr>
              <a:t>Poissoniana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2E773-5DF6-4843-B07E-C24AFDC44A0B}" type="slidenum">
              <a:rPr lang="it-IT"/>
              <a:pPr/>
              <a:t>19</a:t>
            </a:fld>
            <a:endParaRPr lang="it-IT"/>
          </a:p>
        </p:txBody>
      </p:sp>
      <p:pic>
        <p:nvPicPr>
          <p:cNvPr id="572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474663"/>
            <a:ext cx="7199312" cy="607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2420" name="Rectangle 4"/>
          <p:cNvSpPr>
            <a:spLocks noGrp="1" noChangeArrowheads="1"/>
          </p:cNvSpPr>
          <p:nvPr>
            <p:ph type="title"/>
          </p:nvPr>
        </p:nvSpPr>
        <p:spPr>
          <a:xfrm>
            <a:off x="-63500" y="4248150"/>
            <a:ext cx="4216400" cy="1046163"/>
          </a:xfrm>
        </p:spPr>
        <p:txBody>
          <a:bodyPr/>
          <a:lstStyle/>
          <a:p>
            <a:pPr algn="l"/>
            <a:r>
              <a:rPr lang="it-IT" sz="2800"/>
              <a:t>WS model: distribuzione del grado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385790" y="285728"/>
            <a:ext cx="8115300" cy="6286544"/>
          </a:xfrm>
          <a:prstGeom prst="rect">
            <a:avLst/>
          </a:prstGeom>
          <a:noFill/>
        </p:spPr>
      </p:pic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786313" y="5637602"/>
            <a:ext cx="4143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en-US" sz="1400" b="1" dirty="0">
                <a:solidFill>
                  <a:srgbClr val="800000"/>
                </a:solidFill>
                <a:latin typeface="Garamond" pitchFamily="18" charset="0"/>
                <a:cs typeface="Times New Roman" pitchFamily="18" charset="0"/>
              </a:rPr>
              <a:t>Life — complex, whole, emergent —  is  simple after all, a natural outgrowth of the world in which we live. </a:t>
            </a:r>
            <a:br>
              <a:rPr lang="en-US" sz="1400" b="1" dirty="0">
                <a:solidFill>
                  <a:srgbClr val="800000"/>
                </a:solidFill>
                <a:latin typeface="Garamond" pitchFamily="18" charset="0"/>
                <a:cs typeface="Times New Roman" pitchFamily="18" charset="0"/>
              </a:rPr>
            </a:br>
            <a:r>
              <a:rPr lang="en-US" sz="1400" i="1" dirty="0">
                <a:solidFill>
                  <a:srgbClr val="800000"/>
                </a:solidFill>
                <a:latin typeface="Garamond" pitchFamily="18" charset="0"/>
                <a:cs typeface="Times New Roman" pitchFamily="18" charset="0"/>
              </a:rPr>
              <a:t>-   Stuart Kauffman, At Home in the Universe</a:t>
            </a:r>
            <a:endParaRPr lang="en-US" sz="1400" i="1" dirty="0">
              <a:latin typeface="Garamond" pitchFamily="18" charset="0"/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14563" y="1785937"/>
            <a:ext cx="4614862" cy="2988193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Molti elementi</a:t>
            </a: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Relazioni </a:t>
            </a:r>
            <a:r>
              <a:rPr lang="it-IT" sz="2000" b="1" dirty="0" err="1" smtClean="0">
                <a:solidFill>
                  <a:schemeClr val="tx2"/>
                </a:solidFill>
                <a:latin typeface="Garamond" pitchFamily="18" charset="0"/>
              </a:rPr>
              <a:t>nonlineari</a:t>
            </a:r>
            <a:endParaRPr lang="it-IT" sz="2000" b="1" dirty="0" smtClean="0">
              <a:solidFill>
                <a:schemeClr val="tx2"/>
              </a:solidFill>
              <a:latin typeface="Garamond" pitchFamily="18" charset="0"/>
            </a:endParaRP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Presenza di </a:t>
            </a:r>
            <a:r>
              <a:rPr lang="it-IT" sz="2000" b="1" dirty="0" err="1" smtClean="0">
                <a:solidFill>
                  <a:schemeClr val="tx2"/>
                </a:solidFill>
                <a:latin typeface="Garamond" pitchFamily="18" charset="0"/>
              </a:rPr>
              <a:t>loop</a:t>
            </a:r>
            <a:endParaRPr lang="it-IT" sz="2000" b="1" dirty="0" smtClean="0">
              <a:solidFill>
                <a:schemeClr val="tx2"/>
              </a:solidFill>
              <a:latin typeface="Garamond" pitchFamily="18" charset="0"/>
            </a:endParaRP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Confini difficili da determinare</a:t>
            </a: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Presenza di elementi con memoria</a:t>
            </a: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Dinamiche lontane dall’equilibrio</a:t>
            </a: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Dinamiche multiple</a:t>
            </a:r>
          </a:p>
          <a:p>
            <a:pPr algn="ctr">
              <a:buFont typeface="Arial" charset="0"/>
              <a:buNone/>
            </a:pP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Sistemi </a:t>
            </a:r>
            <a:r>
              <a:rPr lang="it-IT" sz="2000" b="1" dirty="0" err="1" smtClean="0">
                <a:solidFill>
                  <a:schemeClr val="tx2"/>
                </a:solidFill>
                <a:latin typeface="Garamond" pitchFamily="18" charset="0"/>
              </a:rPr>
              <a:t>nested</a:t>
            </a: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 (</a:t>
            </a:r>
            <a:r>
              <a:rPr lang="it-IT" sz="2000" b="1" dirty="0" err="1" smtClean="0">
                <a:solidFill>
                  <a:schemeClr val="tx2"/>
                </a:solidFill>
                <a:latin typeface="Garamond" pitchFamily="18" charset="0"/>
              </a:rPr>
              <a:t>autosomiglianti</a:t>
            </a:r>
            <a:r>
              <a:rPr lang="it-IT" sz="2000" b="1" dirty="0" smtClean="0">
                <a:solidFill>
                  <a:schemeClr val="tx2"/>
                </a:solidFill>
                <a:latin typeface="Garamond" pitchFamily="18" charset="0"/>
              </a:rPr>
              <a:t>)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1025" y="5286375"/>
            <a:ext cx="1808163" cy="121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5" descr="us2"/>
          <p:cNvPicPr>
            <a:picLocks noChangeAspect="1" noChangeArrowheads="1"/>
          </p:cNvPicPr>
          <p:nvPr/>
        </p:nvPicPr>
        <p:blipFill>
          <a:blip r:embed="rId5">
            <a:lum bright="20000"/>
          </a:blip>
          <a:srcRect/>
          <a:stretch>
            <a:fillRect/>
          </a:stretch>
        </p:blipFill>
        <p:spPr bwMode="auto">
          <a:xfrm>
            <a:off x="785813" y="1376363"/>
            <a:ext cx="1811337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6" name="Picture 8" descr="http://encefalus.com/wp-content/uploads/2008/09/complexity.gif"/>
          <p:cNvPicPr>
            <a:picLocks noChangeAspect="1" noChangeArrowheads="1"/>
          </p:cNvPicPr>
          <p:nvPr/>
        </p:nvPicPr>
        <p:blipFill>
          <a:blip r:embed="rId6">
            <a:lum bright="30000"/>
          </a:blip>
          <a:stretch>
            <a:fillRect/>
          </a:stretch>
        </p:blipFill>
        <p:spPr bwMode="auto">
          <a:xfrm>
            <a:off x="6858000" y="1357313"/>
            <a:ext cx="157162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8" name="Picture 10" descr="http://www.gdcanada.com/content/C9560043-6483-422B-B747-CB5DF112A611/images/df_1.jpg"/>
          <p:cNvPicPr>
            <a:picLocks noChangeAspect="1" noChangeArrowheads="1"/>
          </p:cNvPicPr>
          <p:nvPr/>
        </p:nvPicPr>
        <p:blipFill>
          <a:blip r:embed="rId7">
            <a:lum bright="20000"/>
          </a:blip>
          <a:srcRect/>
          <a:stretch>
            <a:fillRect/>
          </a:stretch>
        </p:blipFill>
        <p:spPr bwMode="auto">
          <a:xfrm>
            <a:off x="6715125" y="3895725"/>
            <a:ext cx="2000250" cy="160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62" name="Picture 14" descr="Library"/>
          <p:cNvPicPr>
            <a:picLocks noChangeAspect="1" noChangeArrowheads="1"/>
          </p:cNvPicPr>
          <p:nvPr/>
        </p:nvPicPr>
        <p:blipFill>
          <a:blip r:embed="rId8">
            <a:lum bright="30000"/>
          </a:blip>
          <a:srcRect/>
          <a:stretch>
            <a:fillRect/>
          </a:stretch>
        </p:blipFill>
        <p:spPr bwMode="auto">
          <a:xfrm>
            <a:off x="857250" y="5000625"/>
            <a:ext cx="1643063" cy="109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9" name="Picture 18" descr="http://www.animaweb.org/uploads/pages/MontageInfrastructures_site.jpg"/>
          <p:cNvPicPr>
            <a:picLocks noChangeAspect="1" noChangeArrowheads="1"/>
          </p:cNvPicPr>
          <p:nvPr/>
        </p:nvPicPr>
        <p:blipFill>
          <a:blip r:embed="rId9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071813"/>
            <a:ext cx="178435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Sistemi Complessi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20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CFAA8-8C7D-4D20-8860-8F105F126380}" type="slidenum">
              <a:rPr lang="it-IT"/>
              <a:pPr/>
              <a:t>20</a:t>
            </a:fld>
            <a:endParaRPr lang="it-IT"/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SW a confronto</a:t>
            </a:r>
          </a:p>
        </p:txBody>
      </p:sp>
      <p:pic>
        <p:nvPicPr>
          <p:cNvPr id="587781" name="Picture 5" descr="rete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6313"/>
            <a:ext cx="9144000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3E532-AFD5-47ED-8FDA-1B0DF4118F85}" type="slidenum">
              <a:rPr lang="it-IT"/>
              <a:pPr/>
              <a:t>21</a:t>
            </a:fld>
            <a:endParaRPr lang="it-IT"/>
          </a:p>
        </p:txBody>
      </p:sp>
      <p:pic>
        <p:nvPicPr>
          <p:cNvPr id="5959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471738"/>
            <a:ext cx="5067300" cy="35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Scale Free Networks</a:t>
            </a:r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46200"/>
            <a:ext cx="4862513" cy="4525963"/>
          </a:xfrm>
          <a:noFill/>
          <a:ln/>
        </p:spPr>
        <p:txBody>
          <a:bodyPr/>
          <a:lstStyle/>
          <a:p>
            <a:pPr marL="533400" indent="-533400"/>
            <a:r>
              <a:rPr lang="it-IT" sz="2800" b="1"/>
              <a:t>Barab</a:t>
            </a:r>
            <a:r>
              <a:rPr lang="en-US" sz="2800" b="1"/>
              <a:t>á</a:t>
            </a:r>
            <a:r>
              <a:rPr lang="it-IT" sz="2800" b="1"/>
              <a:t>si-Albert</a:t>
            </a:r>
            <a:r>
              <a:rPr lang="it-IT" sz="2800"/>
              <a:t> Algorithm</a:t>
            </a:r>
          </a:p>
          <a:p>
            <a:pPr marL="906463" lvl="1" indent="-457200"/>
            <a:r>
              <a:rPr lang="it-IT" sz="2400"/>
              <a:t>Si comincia con una rete di </a:t>
            </a:r>
            <a:r>
              <a:rPr lang="it-IT" sz="2400" i="1"/>
              <a:t>m</a:t>
            </a:r>
            <a:r>
              <a:rPr lang="it-IT" sz="2400" i="1" baseline="-25000"/>
              <a:t>0</a:t>
            </a:r>
            <a:r>
              <a:rPr lang="it-IT" sz="2400"/>
              <a:t> nodi completamente connessa</a:t>
            </a:r>
          </a:p>
          <a:p>
            <a:pPr marL="906463" lvl="1" indent="-457200"/>
            <a:r>
              <a:rPr lang="it-IT" sz="2400"/>
              <a:t>Ogni nuovo nodo aggiunto verrà connesso a </a:t>
            </a:r>
            <a:r>
              <a:rPr lang="it-IT" sz="2400" i="1"/>
              <a:t>m</a:t>
            </a:r>
            <a:r>
              <a:rPr lang="it-IT" sz="2400"/>
              <a:t> dei nodi esistenti con una probabilità proporzionale al grado del nodo stesso (preferential attachment)</a:t>
            </a:r>
          </a:p>
        </p:txBody>
      </p:sp>
      <p:graphicFrame>
        <p:nvGraphicFramePr>
          <p:cNvPr id="595975" name="Object 7"/>
          <p:cNvGraphicFramePr>
            <a:graphicFrameLocks noChangeAspect="1"/>
          </p:cNvGraphicFramePr>
          <p:nvPr/>
        </p:nvGraphicFramePr>
        <p:xfrm>
          <a:off x="1265238" y="5575300"/>
          <a:ext cx="20891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90" name="Equation" r:id="rId5" imgW="965160" imgH="495000" progId="Equation.3">
                  <p:embed/>
                </p:oleObj>
              </mc:Choice>
              <mc:Fallback>
                <p:oleObj name="Equation" r:id="rId5" imgW="965160" imgH="495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5575300"/>
                        <a:ext cx="20891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C2F8-0B82-48CE-9642-292915FA96CC}" type="slidenum">
              <a:rPr lang="it-IT"/>
              <a:pPr/>
              <a:t>22</a:t>
            </a:fld>
            <a:endParaRPr lang="it-IT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692150"/>
            <a:ext cx="8229600" cy="639763"/>
          </a:xfrm>
        </p:spPr>
        <p:txBody>
          <a:bodyPr/>
          <a:lstStyle/>
          <a:p>
            <a:r>
              <a:rPr lang="it-IT"/>
              <a:t>Scale Free Networks</a:t>
            </a:r>
          </a:p>
        </p:txBody>
      </p:sp>
      <p:sp>
        <p:nvSpPr>
          <p:cNvPr id="569350" name="Rectangle 6"/>
          <p:cNvSpPr>
            <a:spLocks noChangeArrowheads="1"/>
          </p:cNvSpPr>
          <p:nvPr/>
        </p:nvSpPr>
        <p:spPr bwMode="auto">
          <a:xfrm>
            <a:off x="0" y="2209800"/>
            <a:ext cx="5537200" cy="180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Basso APL:  O(log(n))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Coefficiente di clustering: poco maggiore di un grado casuale</a:t>
            </a:r>
          </a:p>
          <a:p>
            <a:pPr marL="447675" indent="-447675" algn="l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Char char="o"/>
            </a:pPr>
            <a:r>
              <a:rPr lang="it-IT" sz="2000" u="none">
                <a:cs typeface="Arial" charset="0"/>
              </a:rPr>
              <a:t>Degree distribution lineare (su scala logaritmica)</a:t>
            </a:r>
          </a:p>
        </p:txBody>
      </p:sp>
      <p:pic>
        <p:nvPicPr>
          <p:cNvPr id="5693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31963"/>
            <a:ext cx="28860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93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5551488"/>
            <a:ext cx="80740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93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171950"/>
            <a:ext cx="1616075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A71E3-3B1A-4E60-AF2D-29EBDFCA8F8D}" type="slidenum">
              <a:rPr lang="it-IT"/>
              <a:pPr/>
              <a:t>23</a:t>
            </a:fld>
            <a:endParaRPr lang="it-IT"/>
          </a:p>
        </p:txBody>
      </p:sp>
      <p:sp>
        <p:nvSpPr>
          <p:cNvPr id="551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Parametri delle reti reali</a:t>
            </a:r>
          </a:p>
        </p:txBody>
      </p:sp>
      <p:pic>
        <p:nvPicPr>
          <p:cNvPr id="551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914400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2"/>
          <p:cNvSpPr>
            <a:spLocks noChangeArrowheads="1"/>
          </p:cNvSpPr>
          <p:nvPr/>
        </p:nvSpPr>
        <p:spPr bwMode="auto">
          <a:xfrm>
            <a:off x="2143125" y="4672013"/>
            <a:ext cx="54927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None/>
            </a:pPr>
            <a:endParaRPr lang="en-US" sz="2000">
              <a:latin typeface="Calibri" pitchFamily="34" charset="0"/>
            </a:endParaRPr>
          </a:p>
        </p:txBody>
      </p:sp>
      <p:pic>
        <p:nvPicPr>
          <p:cNvPr id="2052" name="Picture 4" descr="http://cnx.org/content/m11457/latest/road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9526" y="1486807"/>
            <a:ext cx="1611630" cy="1470660"/>
          </a:xfrm>
          <a:prstGeom prst="rect">
            <a:avLst/>
          </a:prstGeom>
          <a:noFill/>
        </p:spPr>
      </p:pic>
      <p:pic>
        <p:nvPicPr>
          <p:cNvPr id="2054" name="Picture 6" descr="netwo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245" y="1545854"/>
            <a:ext cx="1452880" cy="1371600"/>
          </a:xfrm>
          <a:prstGeom prst="rect">
            <a:avLst/>
          </a:prstGeom>
          <a:noFill/>
        </p:spPr>
      </p:pic>
      <p:sp>
        <p:nvSpPr>
          <p:cNvPr id="10" name="Freccia a destra 9"/>
          <p:cNvSpPr/>
          <p:nvPr/>
        </p:nvSpPr>
        <p:spPr>
          <a:xfrm>
            <a:off x="2786050" y="2045920"/>
            <a:ext cx="4143404" cy="2143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181749"/>
              </p:ext>
            </p:extLst>
          </p:nvPr>
        </p:nvGraphicFramePr>
        <p:xfrm>
          <a:off x="428628" y="2910219"/>
          <a:ext cx="8572528" cy="30741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86264"/>
                <a:gridCol w="4286264"/>
              </a:tblGrid>
              <a:tr h="7163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High Clustering Coefficient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(highly</a:t>
                      </a:r>
                      <a:r>
                        <a:rPr lang="en-US" sz="1400" b="1" baseline="0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 interconnected </a:t>
                      </a: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clusters)</a:t>
                      </a:r>
                      <a:endParaRPr lang="en-US" sz="1400" b="1" noProof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Redundancy</a:t>
                      </a:r>
                      <a:endParaRPr lang="en-US" sz="1400" b="1" noProof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</a:tr>
              <a:tr h="11834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Scale free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node degree</a:t>
                      </a:r>
                      <a:r>
                        <a:rPr lang="en-US" sz="1400" b="1" baseline="0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 </a:t>
                      </a: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distribution</a:t>
                      </a:r>
                      <a:endParaRPr lang="en-US" sz="1400" b="1" noProof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Presence of a backbone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Resilence to random edge removal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Weakness against selective edge removal</a:t>
                      </a:r>
                      <a:endParaRPr lang="en-US" sz="1400" b="1" noProof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</a:tr>
              <a:tr h="1146219"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Scale-free</a:t>
                      </a:r>
                      <a:r>
                        <a:rPr lang="en-US" sz="1400" b="1" baseline="0" noProof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  edge length distribution</a:t>
                      </a:r>
                      <a:endParaRPr lang="en-US" sz="1400" b="1" noProof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Many short edges</a:t>
                      </a:r>
                      <a:r>
                        <a:rPr lang="en-US" sz="1400" b="1" baseline="0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 -&gt; </a:t>
                      </a: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Probably collision free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Few long edges</a:t>
                      </a:r>
                      <a:r>
                        <a:rPr lang="en-US" sz="1400" b="1" baseline="0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 -&gt; </a:t>
                      </a:r>
                      <a:r>
                        <a:rPr lang="en-US" sz="1400" b="1" noProof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</a:rPr>
                        <a:t>Probably colliding</a:t>
                      </a:r>
                    </a:p>
                    <a:p>
                      <a:pPr algn="l"/>
                      <a:endParaRPr lang="en-US" sz="1400" b="1" noProof="0" dirty="0">
                        <a:ln>
                          <a:noFill/>
                        </a:ln>
                        <a:solidFill>
                          <a:srgbClr val="003399"/>
                        </a:solidFill>
                      </a:endParaRPr>
                    </a:p>
                  </a:txBody>
                  <a:tcPr marL="72000" marR="72000" marT="72000" marB="72000" anchor="ctr"/>
                </a:tc>
              </a:tr>
            </a:tbl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098" y="573932"/>
            <a:ext cx="8735437" cy="912875"/>
          </a:xfrm>
        </p:spPr>
        <p:txBody>
          <a:bodyPr/>
          <a:lstStyle/>
          <a:p>
            <a:r>
              <a:rPr lang="en-US" dirty="0" smtClean="0"/>
              <a:t>From Complex Networks to PRMs</a:t>
            </a:r>
            <a:br>
              <a:rPr lang="en-US" dirty="0" smtClean="0"/>
            </a:br>
            <a:r>
              <a:rPr lang="en-US" sz="2000" dirty="0" smtClean="0"/>
              <a:t>(probabilistic roadmap method)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2"/>
          <p:cNvSpPr>
            <a:spLocks noChangeArrowheads="1"/>
          </p:cNvSpPr>
          <p:nvPr/>
        </p:nvSpPr>
        <p:spPr bwMode="auto">
          <a:xfrm>
            <a:off x="2143125" y="4672013"/>
            <a:ext cx="54927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None/>
            </a:pPr>
            <a:endParaRPr lang="it-IT" sz="2000">
              <a:latin typeface="Calibri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7919" y="1633165"/>
            <a:ext cx="7883315" cy="399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400" b="1" u="none" kern="0" dirty="0" smtClean="0">
                <a:solidFill>
                  <a:srgbClr val="003399"/>
                </a:solidFill>
              </a:rPr>
              <a:t>The PRM is seen as a growing Spatial Network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Collision Free Nodes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Eventually Colliding Edges</a:t>
            </a:r>
          </a:p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400" b="1" u="none" kern="0" dirty="0" smtClean="0">
                <a:solidFill>
                  <a:srgbClr val="003399"/>
                </a:solidFill>
              </a:rPr>
              <a:t>Probabilistic </a:t>
            </a:r>
            <a:r>
              <a:rPr lang="en-US" sz="2400" b="1" u="none" kern="0" dirty="0" err="1" smtClean="0">
                <a:solidFill>
                  <a:srgbClr val="003399"/>
                </a:solidFill>
              </a:rPr>
              <a:t>Attatchment</a:t>
            </a:r>
            <a:r>
              <a:rPr lang="en-US" sz="2400" b="1" u="none" kern="0" dirty="0" smtClean="0">
                <a:solidFill>
                  <a:srgbClr val="003399"/>
                </a:solidFill>
              </a:rPr>
              <a:t> </a:t>
            </a:r>
            <a:r>
              <a:rPr lang="en-US" sz="2400" b="1" u="none" kern="0" dirty="0" smtClean="0">
                <a:solidFill>
                  <a:srgbClr val="003399"/>
                </a:solidFill>
              </a:rPr>
              <a:t>Strategy</a:t>
            </a:r>
            <a:endParaRPr lang="en-US" sz="2400" b="1" u="none" kern="0" dirty="0" smtClean="0">
              <a:solidFill>
                <a:srgbClr val="003399"/>
              </a:solidFill>
            </a:endParaRP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Typically distance-based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Phase 1: </a:t>
            </a:r>
            <a:r>
              <a:rPr lang="en-US" b="1" u="none" kern="0" dirty="0" err="1" smtClean="0">
                <a:solidFill>
                  <a:srgbClr val="B82C00"/>
                </a:solidFill>
                <a:ea typeface="ＭＳ Ｐゴシック" pitchFamily="-108" charset="-128"/>
              </a:rPr>
              <a:t>Pioneereing</a:t>
            </a: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 nodes </a:t>
            </a: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  <a:sym typeface="Wingdings" pitchFamily="2" charset="2"/>
              </a:rPr>
              <a:t> long edges</a:t>
            </a:r>
            <a:endParaRPr lang="en-US" b="1" u="none" kern="0" dirty="0" smtClean="0">
              <a:solidFill>
                <a:srgbClr val="B82C00"/>
              </a:solidFill>
              <a:ea typeface="ＭＳ Ｐゴシック" pitchFamily="-108" charset="-128"/>
            </a:endParaRP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Phase 2: </a:t>
            </a: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  <a:sym typeface="Wingdings" pitchFamily="2" charset="2"/>
              </a:rPr>
              <a:t>Clusters </a:t>
            </a: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  <a:sym typeface="Wingdings" pitchFamily="2" charset="2"/>
              </a:rPr>
              <a:t>(topological and spatial)</a:t>
            </a:r>
          </a:p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400" b="1" u="none" kern="0" dirty="0" smtClean="0">
                <a:solidFill>
                  <a:srgbClr val="003399"/>
                </a:solidFill>
              </a:rPr>
              <a:t>Limitations</a:t>
            </a:r>
            <a:endParaRPr lang="en-US" sz="2400" b="1" u="none" kern="0" dirty="0" smtClean="0">
              <a:solidFill>
                <a:srgbClr val="B82C00"/>
              </a:solidFill>
              <a:ea typeface="ＭＳ Ｐゴシック" pitchFamily="-108" charset="-128"/>
            </a:endParaRPr>
          </a:p>
          <a:p>
            <a:pPr marL="800100" lvl="1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If no connection is made, nodes are removed</a:t>
            </a:r>
          </a:p>
          <a:p>
            <a:pPr marL="800100" lvl="1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|E|=O(|N|^2) in worst case</a:t>
            </a:r>
          </a:p>
          <a:p>
            <a:pPr marL="800100" lvl="1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Limited Redundancy</a:t>
            </a:r>
          </a:p>
          <a:p>
            <a:pPr lvl="1" algn="l"/>
            <a:endParaRPr lang="en-IE" b="1" u="none" dirty="0" smtClean="0">
              <a:latin typeface="+mn-lt"/>
            </a:endParaRPr>
          </a:p>
          <a:p>
            <a:pPr lvl="1" algn="l">
              <a:buFont typeface="Arial" pitchFamily="34" charset="0"/>
              <a:buChar char="•"/>
            </a:pPr>
            <a:endParaRPr lang="it-IT" u="none" dirty="0" smtClean="0">
              <a:latin typeface="+mn-lt"/>
            </a:endParaRPr>
          </a:p>
          <a:p>
            <a:pPr lvl="1" algn="l">
              <a:buFont typeface="Arial" pitchFamily="34" charset="0"/>
              <a:buChar char="•"/>
            </a:pPr>
            <a:endParaRPr lang="it-IT" u="none" dirty="0" smtClean="0">
              <a:latin typeface="+mn-lt"/>
            </a:endParaRPr>
          </a:p>
          <a:p>
            <a:pPr algn="l">
              <a:buFont typeface="Arial" pitchFamily="34" charset="0"/>
              <a:buChar char="•"/>
            </a:pPr>
            <a:endParaRPr lang="en-IE" u="none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Network </a:t>
            </a:r>
            <a:r>
              <a:rPr lang="it-IT" dirty="0" err="1" smtClean="0"/>
              <a:t>Models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2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2"/>
          <p:cNvSpPr>
            <a:spLocks noChangeArrowheads="1"/>
          </p:cNvSpPr>
          <p:nvPr/>
        </p:nvSpPr>
        <p:spPr bwMode="auto">
          <a:xfrm>
            <a:off x="2143125" y="4672013"/>
            <a:ext cx="54927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None/>
            </a:pPr>
            <a:endParaRPr lang="it-IT" sz="2000">
              <a:latin typeface="Calibri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64653" y="2394390"/>
            <a:ext cx="527362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800" b="1" u="none" kern="0" dirty="0" smtClean="0">
                <a:solidFill>
                  <a:srgbClr val="003399"/>
                </a:solidFill>
              </a:rPr>
              <a:t>Deterministic Preferential </a:t>
            </a:r>
            <a:r>
              <a:rPr lang="en-US" sz="2800" b="1" u="none" kern="0" dirty="0" err="1" smtClean="0">
                <a:solidFill>
                  <a:srgbClr val="003399"/>
                </a:solidFill>
              </a:rPr>
              <a:t>attatchment</a:t>
            </a:r>
            <a:r>
              <a:rPr lang="en-US" sz="2800" b="1" u="none" kern="0" dirty="0" smtClean="0">
                <a:solidFill>
                  <a:srgbClr val="003399"/>
                </a:solidFill>
              </a:rPr>
              <a:t>: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1600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The node is connected to the k most near pre-existing nodes</a:t>
            </a:r>
          </a:p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800" b="1" u="none" kern="0" dirty="0" smtClean="0">
                <a:solidFill>
                  <a:srgbClr val="003399"/>
                </a:solidFill>
                <a:ea typeface="ＭＳ Ｐゴシック" pitchFamily="-108" charset="-128"/>
                <a:sym typeface="Wingdings" pitchFamily="2" charset="2"/>
              </a:rPr>
              <a:t>Dramatic edge reduction</a:t>
            </a:r>
            <a:endParaRPr lang="en-US" sz="2800" b="1" u="none" kern="0" dirty="0" smtClean="0">
              <a:solidFill>
                <a:srgbClr val="003399"/>
              </a:solidFill>
            </a:endParaRP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1600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|E|=(</a:t>
            </a:r>
            <a:r>
              <a:rPr lang="en-US" sz="1600" b="1" u="none" kern="0" dirty="0" err="1" smtClean="0">
                <a:solidFill>
                  <a:srgbClr val="B82C00"/>
                </a:solidFill>
                <a:ea typeface="ＭＳ Ｐゴシック" pitchFamily="-108" charset="-128"/>
              </a:rPr>
              <a:t>k|N</a:t>
            </a:r>
            <a:r>
              <a:rPr lang="en-US" sz="1600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|)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1600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Good Space Coverage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1600" b="1" u="none" kern="0" dirty="0" smtClean="0">
                <a:solidFill>
                  <a:srgbClr val="B82C00"/>
                </a:solidFill>
                <a:ea typeface="ＭＳ Ｐゴシック" pitchFamily="-108" charset="-128"/>
                <a:sym typeface="Wingdings" pitchFamily="2" charset="2"/>
              </a:rPr>
              <a:t>Some interesting topological features</a:t>
            </a:r>
            <a:endParaRPr lang="en-US" sz="1600" b="1" u="none" kern="0" dirty="0" smtClean="0">
              <a:solidFill>
                <a:srgbClr val="B82C00"/>
              </a:solidFill>
              <a:ea typeface="ＭＳ Ｐゴシック" pitchFamily="-108" charset="-128"/>
            </a:endParaRPr>
          </a:p>
          <a:p>
            <a:pPr lvl="1" algn="l"/>
            <a:endParaRPr lang="en-IE" sz="1600" u="none" dirty="0" smtClean="0">
              <a:latin typeface="+mn-lt"/>
            </a:endParaRPr>
          </a:p>
          <a:p>
            <a:pPr lvl="1" algn="l">
              <a:buFont typeface="Arial" pitchFamily="34" charset="0"/>
              <a:buChar char="•"/>
            </a:pPr>
            <a:endParaRPr lang="it-IT" sz="1600" u="none" dirty="0" smtClean="0">
              <a:latin typeface="+mn-lt"/>
            </a:endParaRPr>
          </a:p>
          <a:p>
            <a:pPr lvl="1" algn="l">
              <a:buFont typeface="Arial" pitchFamily="34" charset="0"/>
              <a:buChar char="•"/>
            </a:pPr>
            <a:endParaRPr lang="it-IT" sz="1600" u="none" dirty="0" smtClean="0">
              <a:latin typeface="+mn-lt"/>
            </a:endParaRPr>
          </a:p>
          <a:p>
            <a:pPr algn="l">
              <a:buFont typeface="Arial" pitchFamily="34" charset="0"/>
              <a:buChar char="•"/>
            </a:pPr>
            <a:endParaRPr lang="en-IE" sz="1600" u="non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7471" y="2394389"/>
            <a:ext cx="3409895" cy="27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99"/>
                </a:solidFill>
              </a:rPr>
              <a:t>Distance-based </a:t>
            </a:r>
            <a:r>
              <a:rPr lang="en-US" dirty="0" smtClean="0">
                <a:solidFill>
                  <a:srgbClr val="003399"/>
                </a:solidFill>
              </a:rPr>
              <a:t>ranking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61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2"/>
          <p:cNvSpPr>
            <a:spLocks noChangeArrowheads="1"/>
          </p:cNvSpPr>
          <p:nvPr/>
        </p:nvSpPr>
        <p:spPr bwMode="auto">
          <a:xfrm>
            <a:off x="2143108" y="4643446"/>
            <a:ext cx="54927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spcBef>
                <a:spcPct val="20000"/>
              </a:spcBef>
              <a:buClr>
                <a:srgbClr val="0064FF"/>
              </a:buClr>
              <a:buSzPct val="70000"/>
              <a:buFont typeface="Wingdings" pitchFamily="2" charset="2"/>
              <a:buNone/>
            </a:pPr>
            <a:endParaRPr lang="it-IT" sz="2000">
              <a:latin typeface="Calibri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50196" y="4500571"/>
            <a:ext cx="8064230" cy="175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400" b="1" u="none" kern="0" dirty="0" smtClean="0">
                <a:solidFill>
                  <a:srgbClr val="003399"/>
                </a:solidFill>
              </a:rPr>
              <a:t>High Clustering Coefficient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Redundancy</a:t>
            </a:r>
          </a:p>
          <a:p>
            <a:pPr marL="342900" lvl="0" indent="-34290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sz="2400" b="1" u="none" kern="0" dirty="0" smtClean="0">
                <a:solidFill>
                  <a:srgbClr val="003399"/>
                </a:solidFill>
                <a:ea typeface="ＭＳ Ｐゴシック" pitchFamily="-108" charset="-128"/>
                <a:sym typeface="Wingdings" pitchFamily="2" charset="2"/>
              </a:rPr>
              <a:t>Scale-Free node degree distribution</a:t>
            </a:r>
            <a:endParaRPr lang="en-US" sz="2400" b="1" u="none" kern="0" dirty="0" smtClean="0">
              <a:solidFill>
                <a:srgbClr val="003399"/>
              </a:solidFill>
            </a:endParaRP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Resilience to random failures</a:t>
            </a:r>
          </a:p>
          <a:p>
            <a:pPr marL="742950" lvl="1" indent="-285750" algn="l" defTabSz="762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Verdana" pitchFamily="-108" charset="0"/>
              <a:buChar char="◊"/>
              <a:defRPr/>
            </a:pPr>
            <a:r>
              <a:rPr lang="en-US" b="1" u="none" kern="0" dirty="0" smtClean="0">
                <a:solidFill>
                  <a:srgbClr val="B82C00"/>
                </a:solidFill>
                <a:ea typeface="ＭＳ Ｐゴシック" pitchFamily="-108" charset="-128"/>
              </a:rPr>
              <a:t>Weakness against selective edge removal</a:t>
            </a:r>
            <a:endParaRPr lang="it-IT" u="none" dirty="0" smtClean="0">
              <a:latin typeface="+mn-lt"/>
            </a:endParaRPr>
          </a:p>
          <a:p>
            <a:pPr algn="l">
              <a:buFont typeface="Arial" pitchFamily="34" charset="0"/>
              <a:buChar char="•"/>
            </a:pPr>
            <a:endParaRPr lang="en-IE" u="none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0127" y="1404497"/>
            <a:ext cx="27051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43" y="1707493"/>
            <a:ext cx="343852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DBR </a:t>
            </a:r>
            <a:r>
              <a:rPr lang="it-IT" dirty="0" err="1" smtClean="0"/>
              <a:t>properties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22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A8441-24D3-43E5-95E1-1B205AE68CB6}" type="slidenum">
              <a:rPr lang="it-IT"/>
              <a:pPr/>
              <a:t>28</a:t>
            </a:fld>
            <a:endParaRPr lang="it-IT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Assortative networks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33500"/>
            <a:ext cx="8435975" cy="5167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b="1" dirty="0"/>
              <a:t>Reti </a:t>
            </a:r>
            <a:r>
              <a:rPr lang="it-IT" sz="2400" b="1" dirty="0" err="1"/>
              <a:t>Scorrelate</a:t>
            </a:r>
            <a:endParaRPr lang="it-IT" sz="2400" b="1" dirty="0"/>
          </a:p>
          <a:p>
            <a:pPr lvl="1">
              <a:lnSpc>
                <a:spcPct val="90000"/>
              </a:lnSpc>
            </a:pPr>
            <a:r>
              <a:rPr lang="it-IT" sz="2000" dirty="0"/>
              <a:t>La distribuzione del grado normalmente determina completamente le proprietà statistiche della rete</a:t>
            </a:r>
          </a:p>
          <a:p>
            <a:pPr>
              <a:lnSpc>
                <a:spcPct val="90000"/>
              </a:lnSpc>
            </a:pPr>
            <a:r>
              <a:rPr lang="it-IT" sz="2400" b="1" dirty="0"/>
              <a:t>Reti Correlate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In alcuni casi la probabilità che un nodo di grado </a:t>
            </a:r>
            <a:r>
              <a:rPr lang="it-IT" sz="2000" i="1" dirty="0"/>
              <a:t>k</a:t>
            </a:r>
            <a:r>
              <a:rPr lang="it-IT" sz="2000" dirty="0"/>
              <a:t> sia connesso </a:t>
            </a:r>
            <a:r>
              <a:rPr lang="it-IT" sz="2000" dirty="0" smtClean="0"/>
              <a:t>a </a:t>
            </a:r>
            <a:r>
              <a:rPr lang="it-IT" sz="2000" dirty="0"/>
              <a:t>uno di grado </a:t>
            </a:r>
            <a:r>
              <a:rPr lang="it-IT" sz="2000" i="1" dirty="0"/>
              <a:t>k’</a:t>
            </a:r>
            <a:r>
              <a:rPr lang="it-IT" sz="2000" dirty="0"/>
              <a:t> può dipendere da </a:t>
            </a:r>
            <a:r>
              <a:rPr lang="it-IT" sz="2000" i="1" dirty="0"/>
              <a:t>k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In questo caso si può calcolare </a:t>
            </a:r>
            <a:r>
              <a:rPr lang="it-IT" sz="2000" i="1" dirty="0"/>
              <a:t>l’</a:t>
            </a:r>
            <a:r>
              <a:rPr lang="it-IT" sz="2000" i="1" dirty="0" err="1"/>
              <a:t>average</a:t>
            </a:r>
            <a:r>
              <a:rPr lang="it-IT" sz="2000" i="1" dirty="0"/>
              <a:t> </a:t>
            </a:r>
            <a:r>
              <a:rPr lang="it-IT" sz="2000" i="1" dirty="0" err="1"/>
              <a:t>nearest</a:t>
            </a:r>
            <a:r>
              <a:rPr lang="it-IT" sz="2000" i="1" dirty="0"/>
              <a:t> </a:t>
            </a:r>
            <a:r>
              <a:rPr lang="it-IT" sz="2000" i="1" dirty="0" err="1"/>
              <a:t>neighbors</a:t>
            </a:r>
            <a:r>
              <a:rPr lang="it-IT" sz="2000" i="1" dirty="0"/>
              <a:t> </a:t>
            </a:r>
            <a:r>
              <a:rPr lang="it-IT" sz="2000" i="1" dirty="0" err="1"/>
              <a:t>degree</a:t>
            </a:r>
            <a:r>
              <a:rPr lang="it-IT" sz="2000" dirty="0"/>
              <a:t> </a:t>
            </a:r>
            <a:r>
              <a:rPr lang="it-IT" sz="2000" i="1" dirty="0" err="1"/>
              <a:t>k</a:t>
            </a:r>
            <a:r>
              <a:rPr lang="it-IT" sz="2000" i="1" baseline="-25000" dirty="0" err="1"/>
              <a:t>nn,i</a:t>
            </a:r>
            <a:r>
              <a:rPr lang="it-IT" sz="2000" dirty="0"/>
              <a:t> di un nodo </a:t>
            </a:r>
            <a:r>
              <a:rPr lang="it-IT" sz="2000" i="1" dirty="0"/>
              <a:t>i</a:t>
            </a:r>
            <a:r>
              <a:rPr lang="it-IT" sz="2000" dirty="0"/>
              <a:t> come </a:t>
            </a:r>
          </a:p>
          <a:p>
            <a:pPr lvl="1">
              <a:lnSpc>
                <a:spcPct val="90000"/>
              </a:lnSpc>
            </a:pPr>
            <a:endParaRPr lang="it-IT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it-IT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it-IT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it-IT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it-IT" sz="2000" dirty="0"/>
              <a:t>      dove </a:t>
            </a:r>
            <a:r>
              <a:rPr lang="it-IT" sz="2000" i="1" dirty="0"/>
              <a:t>j</a:t>
            </a:r>
            <a:r>
              <a:rPr lang="it-IT" sz="2000" dirty="0"/>
              <a:t> indica tutti i nodi vicini. Le reti correlate (assortative) tendono ad avere i nodi connessi con i loro </a:t>
            </a:r>
            <a:r>
              <a:rPr lang="it-IT" sz="2000" dirty="0" err="1"/>
              <a:t>peers</a:t>
            </a:r>
            <a:r>
              <a:rPr lang="it-IT" sz="2000" dirty="0"/>
              <a:t> mentre quelle non assortative hanno nodi con basso grado connessi prevalentemente con nodi con alto grado</a:t>
            </a:r>
          </a:p>
        </p:txBody>
      </p:sp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73513"/>
            <a:ext cx="4198938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D5D1-FE74-40F1-91FC-BED4F61D0D24}" type="slidenum">
              <a:rPr lang="it-IT"/>
              <a:pPr/>
              <a:t>29</a:t>
            </a:fld>
            <a:endParaRPr lang="it-IT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indici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Centralità</a:t>
            </a:r>
          </a:p>
          <a:p>
            <a:pPr lvl="1"/>
            <a:r>
              <a:rPr lang="it-IT"/>
              <a:t>Diametro</a:t>
            </a:r>
          </a:p>
          <a:p>
            <a:pPr lvl="3"/>
            <a:r>
              <a:rPr lang="it-IT"/>
              <a:t>Massima distanza tra due vertici</a:t>
            </a:r>
          </a:p>
          <a:p>
            <a:pPr lvl="1"/>
            <a:r>
              <a:rPr lang="it-IT"/>
              <a:t>Eccentricità</a:t>
            </a:r>
          </a:p>
          <a:p>
            <a:pPr lvl="3"/>
            <a:r>
              <a:rPr lang="it-IT"/>
              <a:t>distanza massima di un vertice da tutti gli altri</a:t>
            </a:r>
          </a:p>
          <a:p>
            <a:pPr lvl="1"/>
            <a:r>
              <a:rPr lang="it-IT"/>
              <a:t>Centro della rete</a:t>
            </a:r>
          </a:p>
          <a:p>
            <a:pPr lvl="3"/>
            <a:r>
              <a:rPr lang="it-IT"/>
              <a:t>Vertici di minima eccentricità</a:t>
            </a:r>
          </a:p>
          <a:p>
            <a:pPr lvl="1"/>
            <a:r>
              <a:rPr lang="it-IT"/>
              <a:t>Closeness </a:t>
            </a:r>
          </a:p>
          <a:p>
            <a:pPr lvl="3"/>
            <a:r>
              <a:rPr lang="it-IT"/>
              <a:t>Inverso della farness (=somma delle distanze di un vertice da tutti gli altri)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D9AD8-7D16-45CA-8BDC-2756AD1F2EC3}" type="slidenum">
              <a:rPr lang="it-IT"/>
              <a:pPr/>
              <a:t>3</a:t>
            </a:fld>
            <a:endParaRPr lang="it-IT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Evidenza sperimentale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463" y="154044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 dirty="0"/>
              <a:t>I sistemi complessi sono spesso organizzati topologicamente a</a:t>
            </a:r>
            <a:r>
              <a:rPr lang="it-IT" sz="2400" dirty="0" smtClean="0"/>
              <a:t> </a:t>
            </a:r>
            <a:r>
              <a:rPr lang="it-IT" sz="2400" dirty="0"/>
              <a:t>reti delle quali condividono le proprietà</a:t>
            </a:r>
          </a:p>
          <a:p>
            <a:pPr lvl="1">
              <a:spcBef>
                <a:spcPct val="0"/>
              </a:spcBef>
            </a:pPr>
            <a:r>
              <a:rPr lang="it-IT" sz="2000" dirty="0" smtClean="0"/>
              <a:t>Per questo, nei sistemi </a:t>
            </a:r>
            <a:r>
              <a:rPr lang="it-IT" sz="2000" dirty="0"/>
              <a:t>complessi conta molto di più la topologia delle dinamiche nei nodi.</a:t>
            </a:r>
          </a:p>
          <a:p>
            <a:pPr>
              <a:spcBef>
                <a:spcPct val="0"/>
              </a:spcBef>
            </a:pPr>
            <a:r>
              <a:rPr lang="it-IT" sz="2400" dirty="0" smtClean="0"/>
              <a:t>La </a:t>
            </a:r>
            <a:r>
              <a:rPr lang="it-IT" sz="2400" dirty="0"/>
              <a:t>domanda oggi è come trovare nuovi strumenti per manipolare questa complessità, </a:t>
            </a:r>
          </a:p>
          <a:p>
            <a:pPr lvl="1">
              <a:spcBef>
                <a:spcPct val="0"/>
              </a:spcBef>
            </a:pPr>
            <a:r>
              <a:rPr lang="it-IT" sz="2000" dirty="0"/>
              <a:t>Una parziale risposta è data dalla scienza delle reti e dallo studio delle topologie perché nei</a:t>
            </a:r>
          </a:p>
          <a:p>
            <a:pPr>
              <a:lnSpc>
                <a:spcPct val="90000"/>
              </a:lnSpc>
            </a:pPr>
            <a:r>
              <a:rPr lang="it-IT" sz="2400" dirty="0" smtClean="0"/>
              <a:t>Approccio </a:t>
            </a:r>
            <a:r>
              <a:rPr lang="it-IT" sz="2400" dirty="0"/>
              <a:t>allo studio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Riduzionistico</a:t>
            </a:r>
          </a:p>
          <a:p>
            <a:pPr lvl="1">
              <a:lnSpc>
                <a:spcPct val="90000"/>
              </a:lnSpc>
            </a:pPr>
            <a:r>
              <a:rPr lang="it-IT" sz="2000" dirty="0"/>
              <a:t>Olistico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751CC-C6EF-4244-8FA1-44DC484905A3}" type="slidenum">
              <a:rPr lang="it-IT"/>
              <a:pPr/>
              <a:t>30</a:t>
            </a:fld>
            <a:endParaRPr lang="it-IT"/>
          </a:p>
        </p:txBody>
      </p:sp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indici</a:t>
            </a:r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Grafici</a:t>
            </a:r>
          </a:p>
          <a:p>
            <a:pPr lvl="1"/>
            <a:r>
              <a:rPr lang="it-IT"/>
              <a:t>Densità</a:t>
            </a:r>
          </a:p>
          <a:p>
            <a:pPr lvl="3"/>
            <a:r>
              <a:rPr lang="it-IT"/>
              <a:t>Numero di archi presenti su archi possibili</a:t>
            </a:r>
          </a:p>
          <a:p>
            <a:pPr lvl="1"/>
            <a:r>
              <a:rPr lang="it-IT"/>
              <a:t>Meshedness</a:t>
            </a:r>
          </a:p>
          <a:p>
            <a:pPr lvl="3"/>
            <a:r>
              <a:rPr lang="it-IT"/>
              <a:t>Numero di cicli presenti sulla rete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AE1B-4AE0-4FE2-A93C-E6BF8C2A9ACA}" type="slidenum">
              <a:rPr lang="it-IT"/>
              <a:pPr/>
              <a:t>31</a:t>
            </a:fld>
            <a:endParaRPr lang="it-IT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indici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Efficienza</a:t>
            </a:r>
          </a:p>
          <a:p>
            <a:pPr lvl="1"/>
            <a:r>
              <a:rPr lang="it-IT"/>
              <a:t>Globale</a:t>
            </a:r>
          </a:p>
          <a:p>
            <a:pPr lvl="3"/>
            <a:r>
              <a:rPr lang="it-IT"/>
              <a:t>Detta F la matrice dei cammini minimi si ha la seguente definizione</a:t>
            </a:r>
          </a:p>
          <a:p>
            <a:pPr lvl="3"/>
            <a:endParaRPr lang="it-IT"/>
          </a:p>
          <a:p>
            <a:pPr lvl="3"/>
            <a:endParaRPr lang="it-IT"/>
          </a:p>
          <a:p>
            <a:pPr lvl="1"/>
            <a:r>
              <a:rPr lang="it-IT"/>
              <a:t>Locale</a:t>
            </a:r>
          </a:p>
          <a:p>
            <a:pPr lvl="3"/>
            <a:r>
              <a:rPr lang="it-IT"/>
              <a:t>Si calcola l’efficienza di un nodo andando a verificare le distanze tra i nodi ad esso collegati. L’efficienza locale della rete è la somma delle efficienze locali</a:t>
            </a:r>
          </a:p>
        </p:txBody>
      </p:sp>
      <p:grpSp>
        <p:nvGrpSpPr>
          <p:cNvPr id="598022" name="Group 6"/>
          <p:cNvGrpSpPr>
            <a:grpSpLocks/>
          </p:cNvGrpSpPr>
          <p:nvPr/>
        </p:nvGrpSpPr>
        <p:grpSpPr bwMode="auto">
          <a:xfrm>
            <a:off x="3179763" y="3649663"/>
            <a:ext cx="4575175" cy="647700"/>
            <a:chOff x="2003" y="2299"/>
            <a:chExt cx="2882" cy="408"/>
          </a:xfrm>
        </p:grpSpPr>
        <p:pic>
          <p:nvPicPr>
            <p:cNvPr id="5980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" y="2299"/>
              <a:ext cx="163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80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" y="2446"/>
              <a:ext cx="750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464A3-511E-47C9-8088-E3AE9F000D82}" type="slidenum">
              <a:rPr lang="it-IT"/>
              <a:pPr/>
              <a:t>32</a:t>
            </a:fld>
            <a:endParaRPr lang="it-IT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Indici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Spettro</a:t>
            </a:r>
          </a:p>
          <a:p>
            <a:pPr lvl="1"/>
            <a:r>
              <a:rPr lang="it-IT"/>
              <a:t>Lo spettro di una rete è costituito dalla distribuzione degli autovalori della matrice di adiacenza</a:t>
            </a:r>
          </a:p>
          <a:p>
            <a:pPr lvl="1"/>
            <a:r>
              <a:rPr lang="it-IT"/>
              <a:t>Distribuzioni</a:t>
            </a:r>
          </a:p>
          <a:p>
            <a:pPr lvl="2"/>
            <a:r>
              <a:rPr lang="it-IT"/>
              <a:t>Semicircolare per le reti random</a:t>
            </a:r>
          </a:p>
          <a:p>
            <a:pPr lvl="2"/>
            <a:r>
              <a:rPr lang="it-IT"/>
              <a:t>Triangolare con coda secondo una legge di potenza per le reti scale-free</a:t>
            </a:r>
          </a:p>
          <a:p>
            <a:pPr lvl="2"/>
            <a:r>
              <a:rPr lang="it-IT"/>
              <a:t>Molti picchi per le reti small-world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FAB17-0761-4EEA-A9B6-A7029A921428}" type="slidenum">
              <a:rPr lang="it-IT"/>
              <a:pPr/>
              <a:t>33</a:t>
            </a:fld>
            <a:endParaRPr lang="it-IT"/>
          </a:p>
        </p:txBody>
      </p:sp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indici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/>
              <a:t>Robustezza</a:t>
            </a:r>
          </a:p>
          <a:p>
            <a:pPr lvl="1">
              <a:lnSpc>
                <a:spcPct val="90000"/>
              </a:lnSpc>
            </a:pPr>
            <a:r>
              <a:rPr lang="it-IT"/>
              <a:t>A errori (danni casuali)</a:t>
            </a:r>
          </a:p>
          <a:p>
            <a:pPr lvl="1">
              <a:lnSpc>
                <a:spcPct val="90000"/>
              </a:lnSpc>
            </a:pPr>
            <a:r>
              <a:rPr lang="it-IT"/>
              <a:t>Ad attacchi (danni mirati)</a:t>
            </a:r>
          </a:p>
          <a:p>
            <a:pPr>
              <a:lnSpc>
                <a:spcPct val="90000"/>
              </a:lnSpc>
            </a:pPr>
            <a:r>
              <a:rPr lang="it-IT"/>
              <a:t>Si misurano tipicamente le variazioni</a:t>
            </a:r>
          </a:p>
          <a:p>
            <a:pPr lvl="1">
              <a:lnSpc>
                <a:spcPct val="90000"/>
              </a:lnSpc>
            </a:pPr>
            <a:r>
              <a:rPr lang="it-IT"/>
              <a:t>del diametro della rete </a:t>
            </a:r>
          </a:p>
          <a:p>
            <a:pPr lvl="1">
              <a:lnSpc>
                <a:spcPct val="90000"/>
              </a:lnSpc>
            </a:pPr>
            <a:r>
              <a:rPr lang="it-IT"/>
              <a:t>dell’efficienza</a:t>
            </a:r>
          </a:p>
          <a:p>
            <a:pPr>
              <a:lnSpc>
                <a:spcPct val="90000"/>
              </a:lnSpc>
            </a:pPr>
            <a:r>
              <a:rPr lang="it-IT"/>
              <a:t>Un parametro importante è anche il “load” di un link: il numero di cammini minimi che includono quel link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9E21D-7022-4358-9EBD-8D45CDD2D1F9}" type="slidenum">
              <a:rPr lang="it-IT"/>
              <a:pPr/>
              <a:t>34</a:t>
            </a:fld>
            <a:endParaRPr lang="it-IT"/>
          </a:p>
        </p:txBody>
      </p:sp>
      <p:pic>
        <p:nvPicPr>
          <p:cNvPr id="583682" name="Picture 2" descr="reteAT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44500"/>
            <a:ext cx="6394450" cy="601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683" name="Rectangle 3"/>
          <p:cNvSpPr>
            <a:spLocks noGrp="1" noChangeArrowheads="1"/>
          </p:cNvSpPr>
          <p:nvPr>
            <p:ph type="title"/>
          </p:nvPr>
        </p:nvSpPr>
        <p:spPr>
          <a:xfrm>
            <a:off x="5116513" y="692150"/>
            <a:ext cx="3949700" cy="639763"/>
          </a:xfrm>
        </p:spPr>
        <p:txBody>
          <a:bodyPr/>
          <a:lstStyle/>
          <a:p>
            <a:r>
              <a:rPr lang="it-IT" sz="2800"/>
              <a:t>Rete ATAC e Metro di Roma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6A983-5734-4197-9758-073638C5D6BD}" type="slidenum">
              <a:rPr lang="it-IT"/>
              <a:pPr/>
              <a:t>35</a:t>
            </a:fld>
            <a:endParaRPr lang="it-IT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92150"/>
            <a:ext cx="3251200" cy="639763"/>
          </a:xfrm>
        </p:spPr>
        <p:txBody>
          <a:bodyPr/>
          <a:lstStyle/>
          <a:p>
            <a:r>
              <a:rPr lang="it-IT"/>
              <a:t>Indici</a:t>
            </a:r>
          </a:p>
        </p:txBody>
      </p:sp>
      <p:pic>
        <p:nvPicPr>
          <p:cNvPr id="584707" name="Picture 3" descr="tabelleda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557213"/>
            <a:ext cx="4962525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7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881188"/>
            <a:ext cx="322897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959F9-8246-4FAB-9F4F-0AFBB67D4EF6}" type="slidenum">
              <a:rPr lang="it-IT"/>
              <a:pPr/>
              <a:t>36</a:t>
            </a:fld>
            <a:endParaRPr lang="it-IT"/>
          </a:p>
        </p:txBody>
      </p:sp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Guasti</a:t>
            </a:r>
          </a:p>
        </p:txBody>
      </p:sp>
      <p:pic>
        <p:nvPicPr>
          <p:cNvPr id="585731" name="Picture 3" descr="tabellae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350"/>
            <a:ext cx="9144000" cy="39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CB041-DEC1-46EC-8921-5DC92416087E}" type="slidenum">
              <a:rPr lang="it-IT"/>
              <a:pPr/>
              <a:t>37</a:t>
            </a:fld>
            <a:endParaRPr lang="it-IT"/>
          </a:p>
        </p:txBody>
      </p:sp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Attacchi</a:t>
            </a:r>
          </a:p>
        </p:txBody>
      </p:sp>
      <p:pic>
        <p:nvPicPr>
          <p:cNvPr id="586755" name="Picture 3" descr="tabella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66C7-7491-4869-92B9-51CEF5A1AC41}" type="slidenum">
              <a:rPr lang="it-IT"/>
              <a:pPr/>
              <a:t>38</a:t>
            </a:fld>
            <a:endParaRPr lang="it-IT"/>
          </a:p>
        </p:txBody>
      </p:sp>
      <p:sp>
        <p:nvSpPr>
          <p:cNvPr id="5898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Connessione e Diametro</a:t>
            </a:r>
          </a:p>
        </p:txBody>
      </p:sp>
      <p:pic>
        <p:nvPicPr>
          <p:cNvPr id="589829" name="Picture 5" descr="GrafNodiConnes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397000"/>
            <a:ext cx="4714875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9831" name="Picture 7" descr="GrafDiamet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4802188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5194E-D406-4A61-970E-E396D72D8334}" type="slidenum">
              <a:rPr lang="it-IT"/>
              <a:pPr/>
              <a:t>39</a:t>
            </a:fld>
            <a:endParaRPr lang="it-IT"/>
          </a:p>
        </p:txBody>
      </p:sp>
      <p:sp>
        <p:nvSpPr>
          <p:cNvPr id="5918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Clustering e APL</a:t>
            </a:r>
          </a:p>
        </p:txBody>
      </p:sp>
      <p:pic>
        <p:nvPicPr>
          <p:cNvPr id="591878" name="Picture 6" descr="GrafAP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3546475"/>
            <a:ext cx="4843462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1877" name="Picture 5" descr="Graf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461645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74EC5-5485-4BF9-9817-3DCE4CE8B2B6}" type="slidenum">
              <a:rPr lang="it-IT"/>
              <a:pPr/>
              <a:t>4</a:t>
            </a:fld>
            <a:endParaRPr lang="it-IT"/>
          </a:p>
        </p:txBody>
      </p:sp>
      <p:pic>
        <p:nvPicPr>
          <p:cNvPr id="6021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922338"/>
            <a:ext cx="6570662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2F05B-83A0-4EC0-910D-435833E353AE}" type="slidenum">
              <a:rPr lang="it-IT"/>
              <a:pPr/>
              <a:t>40</a:t>
            </a:fld>
            <a:endParaRPr lang="it-IT"/>
          </a:p>
        </p:txBody>
      </p:sp>
      <p:sp>
        <p:nvSpPr>
          <p:cNvPr id="593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Efficienza Globale</a:t>
            </a:r>
          </a:p>
        </p:txBody>
      </p:sp>
      <p:pic>
        <p:nvPicPr>
          <p:cNvPr id="593925" name="Picture 5" descr="GrafEgl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092325"/>
            <a:ext cx="6280150" cy="390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76161-1262-48D1-AD0D-45C80726092A}" type="slidenum">
              <a:rPr lang="it-IT"/>
              <a:pPr/>
              <a:t>41</a:t>
            </a:fld>
            <a:endParaRPr lang="it-IT"/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Random-SF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790700"/>
            <a:ext cx="61341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sz="2800"/>
              <a:t>Error tolerance</a:t>
            </a:r>
          </a:p>
          <a:p>
            <a:pPr lvl="1">
              <a:lnSpc>
                <a:spcPct val="80000"/>
              </a:lnSpc>
            </a:pPr>
            <a:r>
              <a:rPr lang="it-IT" sz="2400"/>
              <a:t>Per le reti Random</a:t>
            </a:r>
          </a:p>
          <a:p>
            <a:pPr lvl="2">
              <a:lnSpc>
                <a:spcPct val="80000"/>
              </a:lnSpc>
            </a:pPr>
            <a:r>
              <a:rPr lang="it-IT" sz="2000"/>
              <a:t>Il diametro aumenta proporzionalmente al numero di nodi danneggiati</a:t>
            </a:r>
          </a:p>
          <a:p>
            <a:pPr lvl="2">
              <a:lnSpc>
                <a:spcPct val="80000"/>
              </a:lnSpc>
            </a:pPr>
            <a:r>
              <a:rPr lang="it-IT" sz="2000"/>
              <a:t>La fragmentation presenta una soglia di breakdown</a:t>
            </a:r>
          </a:p>
          <a:p>
            <a:pPr lvl="1">
              <a:lnSpc>
                <a:spcPct val="80000"/>
              </a:lnSpc>
            </a:pPr>
            <a:r>
              <a:rPr lang="it-IT" sz="2400"/>
              <a:t>Per le reti SF</a:t>
            </a:r>
          </a:p>
          <a:p>
            <a:pPr lvl="2">
              <a:lnSpc>
                <a:spcPct val="80000"/>
              </a:lnSpc>
            </a:pPr>
            <a:r>
              <a:rPr lang="it-IT" sz="2000"/>
              <a:t>Il diametro riamane costante</a:t>
            </a:r>
          </a:p>
          <a:p>
            <a:pPr lvl="2">
              <a:lnSpc>
                <a:spcPct val="80000"/>
              </a:lnSpc>
            </a:pPr>
            <a:r>
              <a:rPr lang="it-IT" sz="2000"/>
              <a:t>La fragmentation non è eccessiva, non vengono isolati quasi mai cluster di nodi</a:t>
            </a:r>
          </a:p>
          <a:p>
            <a:pPr>
              <a:lnSpc>
                <a:spcPct val="80000"/>
              </a:lnSpc>
            </a:pPr>
            <a:r>
              <a:rPr lang="it-IT" sz="2800"/>
              <a:t>Attach survivability</a:t>
            </a:r>
          </a:p>
          <a:p>
            <a:pPr lvl="1">
              <a:lnSpc>
                <a:spcPct val="80000"/>
              </a:lnSpc>
            </a:pPr>
            <a:r>
              <a:rPr lang="it-IT" sz="2400"/>
              <a:t>Per le reti SF</a:t>
            </a:r>
          </a:p>
          <a:p>
            <a:pPr lvl="2">
              <a:lnSpc>
                <a:spcPct val="80000"/>
              </a:lnSpc>
            </a:pPr>
            <a:r>
              <a:rPr lang="it-IT" sz="2000"/>
              <a:t>Effetti terribili se si scelgono i nodi più connessi</a:t>
            </a:r>
          </a:p>
        </p:txBody>
      </p:sp>
      <p:grpSp>
        <p:nvGrpSpPr>
          <p:cNvPr id="601094" name="Group 6"/>
          <p:cNvGrpSpPr>
            <a:grpSpLocks/>
          </p:cNvGrpSpPr>
          <p:nvPr/>
        </p:nvGrpSpPr>
        <p:grpSpPr bwMode="auto">
          <a:xfrm>
            <a:off x="6543675" y="3403600"/>
            <a:ext cx="2600325" cy="1979613"/>
            <a:chOff x="4122" y="2144"/>
            <a:chExt cx="1638" cy="1247"/>
          </a:xfrm>
        </p:grpSpPr>
        <p:pic>
          <p:nvPicPr>
            <p:cNvPr id="6010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" y="2144"/>
              <a:ext cx="1638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31B8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1093" name="Text Box 5"/>
            <p:cNvSpPr txBox="1">
              <a:spLocks noChangeArrowheads="1"/>
            </p:cNvSpPr>
            <p:nvPr/>
          </p:nvSpPr>
          <p:spPr bwMode="auto">
            <a:xfrm>
              <a:off x="4550" y="3199"/>
              <a:ext cx="7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31B8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it-IT" b="1" u="none">
                  <a:solidFill>
                    <a:srgbClr val="031B8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SF networks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525D9-4D8F-4CF5-A003-C93B4D64FF12}" type="slidenum">
              <a:rPr lang="it-IT"/>
              <a:pPr/>
              <a:t>42</a:t>
            </a:fld>
            <a:endParaRPr lang="it-IT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Transizioni di Fase</a:t>
            </a:r>
          </a:p>
        </p:txBody>
      </p:sp>
      <p:sp>
        <p:nvSpPr>
          <p:cNvPr id="5560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1790700"/>
            <a:ext cx="4445000" cy="4525963"/>
          </a:xfrm>
        </p:spPr>
        <p:txBody>
          <a:bodyPr/>
          <a:lstStyle/>
          <a:p>
            <a:r>
              <a:rPr lang="it-IT"/>
              <a:t>Collegando casualmente coppie di nodi, arrivati a </a:t>
            </a:r>
            <a:r>
              <a:rPr lang="it-IT" i="1"/>
              <a:t>n/2</a:t>
            </a:r>
            <a:r>
              <a:rPr lang="it-IT"/>
              <a:t> si forma un cluster gigante con la maggior parte dei nodi</a:t>
            </a:r>
          </a:p>
        </p:txBody>
      </p:sp>
      <p:pic>
        <p:nvPicPr>
          <p:cNvPr id="5560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658938"/>
            <a:ext cx="371316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8CAC6-A49D-4EE2-9A1A-5E10C5C195D2}" type="slidenum">
              <a:rPr lang="it-IT"/>
              <a:pPr/>
              <a:t>43</a:t>
            </a:fld>
            <a:endParaRPr lang="it-IT"/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Transizione di fase di Internet</a:t>
            </a:r>
          </a:p>
        </p:txBody>
      </p:sp>
      <p:sp>
        <p:nvSpPr>
          <p:cNvPr id="613382" name="Rectangle 6"/>
          <p:cNvSpPr>
            <a:spLocks noChangeArrowheads="1"/>
          </p:cNvSpPr>
          <p:nvPr/>
        </p:nvSpPr>
        <p:spPr bwMode="auto">
          <a:xfrm>
            <a:off x="292100" y="6375400"/>
            <a:ext cx="51038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it-IT" sz="1000" b="1" u="none">
                <a:solidFill>
                  <a:schemeClr val="bg1"/>
                </a:solidFill>
                <a:latin typeface="Verdana" pitchFamily="34" charset="0"/>
              </a:rPr>
              <a:t>red, lethal; green, non-lethal; orange, slow growth; yellow, unknown</a:t>
            </a:r>
          </a:p>
        </p:txBody>
      </p:sp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73025" y="1273175"/>
            <a:ext cx="907097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it-IT" sz="2400" u="none">
                <a:solidFill>
                  <a:srgbClr val="031B83"/>
                </a:solidFill>
              </a:rPr>
              <a:t>Internet è più efficiente di una struttura random nel regime di traffico normale (</a:t>
            </a:r>
            <a:r>
              <a:rPr kumimoji="1" lang="it-IT" sz="2400" u="none">
                <a:solidFill>
                  <a:schemeClr val="hlink"/>
                </a:solidFill>
              </a:rPr>
              <a:t>alta efficienza strutturale</a:t>
            </a:r>
            <a:r>
              <a:rPr kumimoji="1" lang="it-IT" sz="2400" u="none">
                <a:solidFill>
                  <a:srgbClr val="031B83"/>
                </a:solidFill>
              </a:rPr>
              <a:t>). </a:t>
            </a:r>
          </a:p>
          <a:p>
            <a:pPr algn="l">
              <a:spcBef>
                <a:spcPct val="20000"/>
              </a:spcBef>
            </a:pPr>
            <a:r>
              <a:rPr kumimoji="1" lang="it-IT" sz="2400" u="none">
                <a:solidFill>
                  <a:srgbClr val="031B83"/>
                </a:solidFill>
              </a:rPr>
              <a:t>Meno efficiente nella transizione alla fase congestionata che avviene a livelli di traffico più bassi (</a:t>
            </a:r>
            <a:r>
              <a:rPr kumimoji="1" lang="it-IT" sz="2400" u="none">
                <a:solidFill>
                  <a:schemeClr val="hlink"/>
                </a:solidFill>
              </a:rPr>
              <a:t>bassa efficienza funzionale</a:t>
            </a:r>
            <a:r>
              <a:rPr kumimoji="1" lang="it-IT" sz="2400" u="none">
                <a:solidFill>
                  <a:srgbClr val="031B83"/>
                </a:solidFill>
              </a:rPr>
              <a:t>)</a:t>
            </a:r>
            <a:endParaRPr kumimoji="1" lang="it-IT" sz="3000" u="none">
              <a:solidFill>
                <a:srgbClr val="031B83"/>
              </a:solidFill>
            </a:endParaRPr>
          </a:p>
        </p:txBody>
      </p:sp>
      <p:pic>
        <p:nvPicPr>
          <p:cNvPr id="6133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951163"/>
            <a:ext cx="49974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3385" name="Text Box 9"/>
          <p:cNvSpPr txBox="1">
            <a:spLocks noChangeArrowheads="1"/>
          </p:cNvSpPr>
          <p:nvPr/>
        </p:nvSpPr>
        <p:spPr bwMode="auto">
          <a:xfrm>
            <a:off x="3714750" y="3438525"/>
            <a:ext cx="1116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it-IT" sz="2000" b="1" u="none">
                <a:solidFill>
                  <a:srgbClr val="FF0000"/>
                </a:solidFill>
              </a:rPr>
              <a:t>random</a:t>
            </a:r>
            <a:endParaRPr kumimoji="1" lang="it-IT" sz="3000" u="none">
              <a:solidFill>
                <a:schemeClr val="bg2"/>
              </a:solidFill>
            </a:endParaRPr>
          </a:p>
        </p:txBody>
      </p:sp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2501900" y="3911600"/>
            <a:ext cx="1116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it-IT" sz="2000" b="1" u="none">
                <a:solidFill>
                  <a:srgbClr val="FF0000"/>
                </a:solidFill>
              </a:rPr>
              <a:t>Internet</a:t>
            </a:r>
            <a:endParaRPr kumimoji="1" lang="it-IT" sz="3000" u="none">
              <a:solidFill>
                <a:srgbClr val="FF0000"/>
              </a:solidFill>
            </a:endParaRPr>
          </a:p>
        </p:txBody>
      </p:sp>
      <p:sp>
        <p:nvSpPr>
          <p:cNvPr id="613387" name="Text Box 11"/>
          <p:cNvSpPr txBox="1">
            <a:spLocks noChangeArrowheads="1"/>
          </p:cNvSpPr>
          <p:nvPr/>
        </p:nvSpPr>
        <p:spPr bwMode="auto">
          <a:xfrm>
            <a:off x="5702300" y="4089400"/>
            <a:ext cx="30480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kumimoji="1" lang="it-IT" sz="2000" b="1" u="none">
                <a:latin typeface="Symbol" pitchFamily="18" charset="2"/>
              </a:rPr>
              <a:t>l</a:t>
            </a:r>
            <a:r>
              <a:rPr kumimoji="1" lang="it-IT" sz="2000" b="1" u="none" baseline="-25000"/>
              <a:t>c</a:t>
            </a:r>
            <a:r>
              <a:rPr kumimoji="1" lang="it-IT" sz="2000" b="1" u="none"/>
              <a:t>(rndm) &gt; </a:t>
            </a:r>
            <a:r>
              <a:rPr kumimoji="1" lang="it-IT" sz="2000" b="1" u="none">
                <a:latin typeface="Symbol" pitchFamily="18" charset="2"/>
              </a:rPr>
              <a:t>l</a:t>
            </a:r>
            <a:r>
              <a:rPr kumimoji="1" lang="it-IT" sz="2000" b="1" u="none" baseline="-25000"/>
              <a:t>c</a:t>
            </a:r>
            <a:r>
              <a:rPr kumimoji="1" lang="it-IT" sz="2000" b="1" u="none"/>
              <a:t>(SF)</a:t>
            </a:r>
          </a:p>
          <a:p>
            <a:pPr algn="l">
              <a:spcBef>
                <a:spcPct val="20000"/>
              </a:spcBef>
            </a:pPr>
            <a:r>
              <a:rPr kumimoji="1" lang="it-IT" sz="2000" b="1" u="none"/>
              <a:t>	</a:t>
            </a:r>
          </a:p>
          <a:p>
            <a:pPr algn="l">
              <a:spcBef>
                <a:spcPct val="20000"/>
              </a:spcBef>
            </a:pPr>
            <a:endParaRPr kumimoji="1" lang="it-IT" sz="2000" b="1" u="none"/>
          </a:p>
          <a:p>
            <a:pPr algn="l">
              <a:spcBef>
                <a:spcPct val="20000"/>
              </a:spcBef>
            </a:pPr>
            <a:endParaRPr kumimoji="1" lang="it-IT" sz="2000" b="1" u="none"/>
          </a:p>
          <a:p>
            <a:pPr algn="l">
              <a:spcBef>
                <a:spcPct val="20000"/>
              </a:spcBef>
            </a:pPr>
            <a:endParaRPr kumimoji="1" lang="it-IT" sz="2000" b="1" u="none"/>
          </a:p>
          <a:p>
            <a:pPr algn="l">
              <a:spcBef>
                <a:spcPct val="20000"/>
              </a:spcBef>
            </a:pPr>
            <a:r>
              <a:rPr kumimoji="1" lang="it-IT" sz="2000" b="1" u="none"/>
              <a:t>&lt;T&gt;(SF) &lt; &lt;T&gt;(rndm)</a:t>
            </a:r>
          </a:p>
        </p:txBody>
      </p:sp>
      <p:sp>
        <p:nvSpPr>
          <p:cNvPr id="613388" name="Line 12"/>
          <p:cNvSpPr>
            <a:spLocks noChangeShapeType="1"/>
          </p:cNvSpPr>
          <p:nvPr/>
        </p:nvSpPr>
        <p:spPr bwMode="auto">
          <a:xfrm flipH="1">
            <a:off x="2578100" y="4318000"/>
            <a:ext cx="3048000" cy="91440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13389" name="Line 13"/>
          <p:cNvSpPr>
            <a:spLocks noChangeShapeType="1"/>
          </p:cNvSpPr>
          <p:nvPr/>
        </p:nvSpPr>
        <p:spPr bwMode="auto">
          <a:xfrm flipH="1">
            <a:off x="4864100" y="4394200"/>
            <a:ext cx="762000" cy="83820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13390" name="Line 14"/>
          <p:cNvSpPr>
            <a:spLocks noChangeShapeType="1"/>
          </p:cNvSpPr>
          <p:nvPr/>
        </p:nvSpPr>
        <p:spPr bwMode="auto">
          <a:xfrm flipH="1" flipV="1">
            <a:off x="2273300" y="5689600"/>
            <a:ext cx="34290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13391" name="Line 15"/>
          <p:cNvSpPr>
            <a:spLocks noChangeShapeType="1"/>
          </p:cNvSpPr>
          <p:nvPr/>
        </p:nvSpPr>
        <p:spPr bwMode="auto">
          <a:xfrm flipH="1" flipV="1">
            <a:off x="4178300" y="5613400"/>
            <a:ext cx="1600200" cy="457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13392" name="Text Box 16"/>
          <p:cNvSpPr txBox="1">
            <a:spLocks noChangeArrowheads="1"/>
          </p:cNvSpPr>
          <p:nvPr/>
        </p:nvSpPr>
        <p:spPr bwMode="auto">
          <a:xfrm>
            <a:off x="874713" y="6292850"/>
            <a:ext cx="852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sz="1200" u="none"/>
              <a:t>V. Rosato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2E56-6CEF-4C27-A14F-7CB0551D1EEB}" type="slidenum">
              <a:rPr lang="it-IT"/>
              <a:pPr/>
              <a:t>44</a:t>
            </a:fld>
            <a:endParaRPr lang="it-IT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Network Evolutionary Adaptation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Efficienza</a:t>
            </a:r>
          </a:p>
          <a:p>
            <a:r>
              <a:rPr lang="it-IT"/>
              <a:t>Robustezza</a:t>
            </a:r>
          </a:p>
          <a:p>
            <a:pPr lvl="1"/>
            <a:r>
              <a:rPr lang="it-IT"/>
              <a:t>Average-case (structural, functional)</a:t>
            </a:r>
          </a:p>
          <a:p>
            <a:pPr lvl="1"/>
            <a:r>
              <a:rPr lang="it-IT"/>
              <a:t>Worst-case (structural, functional)</a:t>
            </a:r>
          </a:p>
          <a:p>
            <a:r>
              <a:rPr lang="it-IT"/>
              <a:t>Redundancy</a:t>
            </a:r>
          </a:p>
          <a:p>
            <a:r>
              <a:rPr lang="it-IT"/>
              <a:t>Cost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17F62-ED63-4B27-8123-2358685ADC70}" type="slidenum">
              <a:rPr lang="it-IT"/>
              <a:pPr/>
              <a:t>45</a:t>
            </a:fld>
            <a:endParaRPr lang="it-IT"/>
          </a:p>
        </p:txBody>
      </p:sp>
      <p:sp>
        <p:nvSpPr>
          <p:cNvPr id="609284" name="Rectangle 4"/>
          <p:cNvSpPr>
            <a:spLocks noGrp="1" noChangeArrowheads="1"/>
          </p:cNvSpPr>
          <p:nvPr>
            <p:ph type="title"/>
          </p:nvPr>
        </p:nvSpPr>
        <p:spPr>
          <a:xfrm>
            <a:off x="6637338" y="704850"/>
            <a:ext cx="2478087" cy="1303338"/>
          </a:xfrm>
        </p:spPr>
        <p:txBody>
          <a:bodyPr/>
          <a:lstStyle/>
          <a:p>
            <a:pPr algn="r"/>
            <a:r>
              <a:rPr lang="it-IT" sz="2800"/>
              <a:t>Network Evolutionary Adaptation </a:t>
            </a:r>
          </a:p>
        </p:txBody>
      </p:sp>
      <p:pic>
        <p:nvPicPr>
          <p:cNvPr id="609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55613"/>
            <a:ext cx="6491288" cy="612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4D0A6-3E9C-4522-905C-8C04D05EA00D}" type="slidenum">
              <a:rPr lang="it-IT"/>
              <a:pPr/>
              <a:t>46</a:t>
            </a:fld>
            <a:endParaRPr lang="it-IT"/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Dinamica</a:t>
            </a:r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/>
              <a:t>Propagazione delle informazioni</a:t>
            </a:r>
          </a:p>
          <a:p>
            <a:pPr lvl="1">
              <a:lnSpc>
                <a:spcPct val="90000"/>
              </a:lnSpc>
            </a:pPr>
            <a:r>
              <a:rPr lang="it-IT"/>
              <a:t>Epidemic Spreading</a:t>
            </a:r>
          </a:p>
          <a:p>
            <a:pPr lvl="1">
              <a:lnSpc>
                <a:spcPct val="90000"/>
              </a:lnSpc>
            </a:pPr>
            <a:r>
              <a:rPr lang="it-IT"/>
              <a:t>Rumor Spreading</a:t>
            </a:r>
          </a:p>
          <a:p>
            <a:pPr lvl="1">
              <a:lnSpc>
                <a:spcPct val="90000"/>
              </a:lnSpc>
            </a:pPr>
            <a:r>
              <a:rPr lang="it-IT"/>
              <a:t>Algoritmi evolutivi (e coevolutivi)</a:t>
            </a:r>
          </a:p>
          <a:p>
            <a:pPr>
              <a:lnSpc>
                <a:spcPct val="90000"/>
              </a:lnSpc>
            </a:pPr>
            <a:endParaRPr lang="it-IT"/>
          </a:p>
          <a:p>
            <a:pPr>
              <a:lnSpc>
                <a:spcPct val="90000"/>
              </a:lnSpc>
            </a:pPr>
            <a:r>
              <a:rPr lang="it-IT"/>
              <a:t>Sincronizzazione e dinamiche collettive</a:t>
            </a:r>
          </a:p>
          <a:p>
            <a:pPr lvl="1">
              <a:lnSpc>
                <a:spcPct val="90000"/>
              </a:lnSpc>
            </a:pPr>
            <a:r>
              <a:rPr lang="it-IT"/>
              <a:t>Dinamiche accoppiate</a:t>
            </a:r>
          </a:p>
          <a:p>
            <a:pPr lvl="1">
              <a:lnSpc>
                <a:spcPct val="90000"/>
              </a:lnSpc>
            </a:pPr>
            <a:r>
              <a:rPr lang="it-IT"/>
              <a:t>Oscillatori non identici</a:t>
            </a:r>
          </a:p>
          <a:p>
            <a:pPr lvl="1">
              <a:lnSpc>
                <a:spcPct val="90000"/>
              </a:lnSpc>
            </a:pPr>
            <a:r>
              <a:rPr lang="it-IT"/>
              <a:t>Oscillatori caotici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C3EE2-A9EE-4245-AC32-141B5A2BAB4C}" type="slidenum">
              <a:rPr lang="it-IT"/>
              <a:pPr/>
              <a:t>47</a:t>
            </a:fld>
            <a:endParaRPr lang="it-IT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Cellular Automata</a:t>
            </a:r>
          </a:p>
        </p:txBody>
      </p:sp>
      <p:sp>
        <p:nvSpPr>
          <p:cNvPr id="6389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it-IT" sz="2400"/>
              <a:t>Agenti con un numero finito di stati su un asse dei tempi discreto</a:t>
            </a:r>
          </a:p>
          <a:p>
            <a:r>
              <a:rPr lang="it-IT" sz="2400"/>
              <a:t>Ad ogni </a:t>
            </a:r>
            <a:r>
              <a:rPr lang="it-IT" sz="2400" i="1"/>
              <a:t>time step</a:t>
            </a:r>
            <a:r>
              <a:rPr lang="it-IT" sz="2400"/>
              <a:t>  lo stato successivo dipende dallo stato attuale e da quello degli agenti vicini</a:t>
            </a:r>
          </a:p>
        </p:txBody>
      </p:sp>
      <p:pic>
        <p:nvPicPr>
          <p:cNvPr id="638981" name="planes3d.mpg">
            <a:hlinkClick r:id="" action="ppaction://media"/>
          </p:cNvPr>
          <p:cNvPicPr>
            <a:picLocks noGrp="1" noChangeAspect="1" noChangeArrowheads="1"/>
          </p:cNvPicPr>
          <p:nvPr>
            <p:ph sz="quarter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4992688" y="1790700"/>
            <a:ext cx="2914650" cy="218598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8983" name="spots3d.mpg">
            <a:hlinkClick r:id="" action="ppaction://media"/>
          </p:cNvPr>
          <p:cNvPicPr>
            <a:picLocks noGrp="1" noChangeAspect="1" noChangeArrowheads="1"/>
          </p:cNvPicPr>
          <p:nvPr>
            <p:ph sz="quarter" idx="3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4991100" y="4129088"/>
            <a:ext cx="2916238" cy="21875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5" fill="hold"/>
                                        <p:tgtEl>
                                          <p:spTgt spid="638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749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23" fill="hold"/>
                                        <p:tgtEl>
                                          <p:spTgt spid="6389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3898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38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38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8981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3898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389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389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898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ADEA5-8C23-46BD-BBCF-B0EF30C40AF9}" type="slidenum">
              <a:rPr lang="it-IT"/>
              <a:pPr/>
              <a:t>48</a:t>
            </a:fld>
            <a:endParaRPr lang="it-IT"/>
          </a:p>
        </p:txBody>
      </p:sp>
      <p:sp>
        <p:nvSpPr>
          <p:cNvPr id="6400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Epidemic Spreading</a:t>
            </a:r>
          </a:p>
        </p:txBody>
      </p:sp>
      <p:sp>
        <p:nvSpPr>
          <p:cNvPr id="64000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1790700"/>
            <a:ext cx="7993062" cy="4525963"/>
          </a:xfrm>
        </p:spPr>
        <p:txBody>
          <a:bodyPr/>
          <a:lstStyle/>
          <a:p>
            <a:r>
              <a:rPr lang="it-IT" sz="2400" b="1"/>
              <a:t>SIR</a:t>
            </a:r>
            <a:r>
              <a:rPr lang="it-IT" sz="2400"/>
              <a:t> (susceptible, infected, removed)</a:t>
            </a:r>
          </a:p>
          <a:p>
            <a:pPr lvl="1"/>
            <a:r>
              <a:rPr lang="it-IT" sz="2000"/>
              <a:t>Numero di individui infettati prima della rimozione dell’infezione</a:t>
            </a:r>
          </a:p>
          <a:p>
            <a:r>
              <a:rPr lang="it-IT" sz="2400" b="1"/>
              <a:t>SIS</a:t>
            </a:r>
            <a:r>
              <a:rPr lang="it-IT" sz="2400"/>
              <a:t> (susceptible, infected, susceptible)</a:t>
            </a:r>
          </a:p>
          <a:p>
            <a:pPr lvl="1"/>
            <a:r>
              <a:rPr lang="it-IT" sz="2000"/>
              <a:t>Percentuale della popolazione permanentemente infettata</a:t>
            </a:r>
          </a:p>
          <a:p>
            <a:r>
              <a:rPr lang="it-IT" sz="2400"/>
              <a:t>Due parametri</a:t>
            </a:r>
          </a:p>
          <a:p>
            <a:pPr lvl="1"/>
            <a:r>
              <a:rPr lang="it-IT" sz="2000"/>
              <a:t>Transmission rate </a:t>
            </a:r>
            <a:r>
              <a:rPr lang="it-IT" sz="2000">
                <a:latin typeface="Symbol" pitchFamily="18" charset="2"/>
              </a:rPr>
              <a:t>l</a:t>
            </a:r>
          </a:p>
          <a:p>
            <a:pPr lvl="1"/>
            <a:r>
              <a:rPr lang="it-IT" sz="2000"/>
              <a:t>Recovery rate </a:t>
            </a:r>
            <a:r>
              <a:rPr lang="it-IT" sz="2000">
                <a:latin typeface="Symbol" pitchFamily="18" charset="2"/>
              </a:rPr>
              <a:t>m</a:t>
            </a:r>
          </a:p>
          <a:p>
            <a:r>
              <a:rPr lang="it-IT" sz="2400"/>
              <a:t>La modellistica si avvicina a quella di un percolation-like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07DA7-AA2E-4AD0-8FB6-F90E75877FE1}" type="slidenum">
              <a:rPr lang="it-IT"/>
              <a:pPr/>
              <a:t>49</a:t>
            </a:fld>
            <a:endParaRPr lang="it-IT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Epidemic Spreading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/>
              <a:t>Ipotesi di omogeneità</a:t>
            </a:r>
          </a:p>
          <a:p>
            <a:pPr lvl="1"/>
            <a:r>
              <a:rPr lang="it-IT" sz="2000"/>
              <a:t>Si deduce la presenza di una soglia </a:t>
            </a:r>
            <a:r>
              <a:rPr lang="it-IT" sz="2000">
                <a:latin typeface="Symbol" pitchFamily="18" charset="2"/>
              </a:rPr>
              <a:t>l</a:t>
            </a:r>
            <a:r>
              <a:rPr lang="it-IT" sz="2000" baseline="-25000"/>
              <a:t>c </a:t>
            </a:r>
            <a:r>
              <a:rPr lang="it-IT" sz="2000"/>
              <a:t>sopra la quale, per il SIS, l’epidemia persiste. </a:t>
            </a:r>
          </a:p>
          <a:p>
            <a:pPr lvl="1"/>
            <a:r>
              <a:rPr lang="it-IT" sz="2000"/>
              <a:t>Si tratta di una transizione di fase</a:t>
            </a:r>
          </a:p>
          <a:p>
            <a:r>
              <a:rPr lang="it-IT" sz="2400"/>
              <a:t>Reti non correlate</a:t>
            </a:r>
          </a:p>
          <a:p>
            <a:pPr lvl="1"/>
            <a:r>
              <a:rPr lang="it-IT" sz="2000"/>
              <a:t>La soglia </a:t>
            </a:r>
            <a:r>
              <a:rPr lang="it-IT" sz="2000">
                <a:latin typeface="Symbol" pitchFamily="18" charset="2"/>
              </a:rPr>
              <a:t>l</a:t>
            </a:r>
            <a:r>
              <a:rPr lang="it-IT" sz="2000" baseline="-25000"/>
              <a:t>c</a:t>
            </a:r>
            <a:r>
              <a:rPr lang="it-IT" sz="2000"/>
              <a:t> tende ad essere molto piccola e prossima allo zero con un grande numero di nodi</a:t>
            </a:r>
          </a:p>
          <a:p>
            <a:pPr lvl="1"/>
            <a:r>
              <a:rPr lang="it-IT" sz="2000"/>
              <a:t>L’epidemia non viene mai debellata</a:t>
            </a:r>
          </a:p>
          <a:p>
            <a:r>
              <a:rPr lang="it-IT" sz="2400"/>
              <a:t>È chiaro che le strategie di immunizzazione variano enormemente a seconda del modello</a:t>
            </a:r>
          </a:p>
          <a:p>
            <a:pPr lvl="1"/>
            <a:r>
              <a:rPr lang="it-IT" sz="2000"/>
              <a:t>Su reti SF può convenire vaccinare dei gruppi di conoscenti di individui scelti randomicamente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CD8F2-E01A-4591-87FD-9CFA349C586F}" type="slidenum">
              <a:rPr lang="it-IT"/>
              <a:pPr/>
              <a:t>5</a:t>
            </a:fld>
            <a:endParaRPr lang="it-IT"/>
          </a:p>
        </p:txBody>
      </p:sp>
      <p:pic>
        <p:nvPicPr>
          <p:cNvPr id="535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527300"/>
            <a:ext cx="53689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una network</a:t>
            </a:r>
          </a:p>
        </p:txBody>
      </p:sp>
      <p:sp>
        <p:nvSpPr>
          <p:cNvPr id="5355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8425" y="1514475"/>
            <a:ext cx="5724525" cy="1770063"/>
          </a:xfrm>
        </p:spPr>
        <p:txBody>
          <a:bodyPr/>
          <a:lstStyle/>
          <a:p>
            <a:r>
              <a:rPr lang="en-US" b="1"/>
              <a:t>N</a:t>
            </a:r>
            <a:r>
              <a:rPr lang="en-US"/>
              <a:t>   nodi, punti</a:t>
            </a:r>
          </a:p>
          <a:p>
            <a:r>
              <a:rPr lang="en-US" b="1"/>
              <a:t>K   </a:t>
            </a:r>
            <a:r>
              <a:rPr lang="en-US"/>
              <a:t>bordi, archi, link</a:t>
            </a:r>
            <a:endParaRPr lang="it-IT"/>
          </a:p>
          <a:p>
            <a:r>
              <a:rPr lang="en-US" b="1"/>
              <a:t>A</a:t>
            </a:r>
            <a:r>
              <a:rPr lang="en-US"/>
              <a:t>={</a:t>
            </a:r>
            <a:r>
              <a:rPr lang="en-US" i="1"/>
              <a:t>aij</a:t>
            </a:r>
            <a:r>
              <a:rPr lang="en-US"/>
              <a:t>}</a:t>
            </a:r>
            <a:r>
              <a:rPr lang="en-US" i="1"/>
              <a:t> matrice di adiacenza</a:t>
            </a: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EF0C-7347-4A43-AB47-606358DE62B0}" type="slidenum">
              <a:rPr lang="it-IT"/>
              <a:pPr/>
              <a:t>50</a:t>
            </a:fld>
            <a:endParaRPr lang="it-IT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Epidemic Spreading</a:t>
            </a:r>
          </a:p>
        </p:txBody>
      </p:sp>
      <p:pic>
        <p:nvPicPr>
          <p:cNvPr id="6062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428750"/>
            <a:ext cx="6988175" cy="445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6215" name="Text Box 7"/>
          <p:cNvSpPr txBox="1">
            <a:spLocks noChangeArrowheads="1"/>
          </p:cNvSpPr>
          <p:nvPr/>
        </p:nvSpPr>
        <p:spPr bwMode="auto">
          <a:xfrm>
            <a:off x="3527425" y="6064250"/>
            <a:ext cx="1820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sz="1600" u="none">
                <a:latin typeface="Symbol" pitchFamily="18" charset="2"/>
              </a:rPr>
              <a:t>l </a:t>
            </a:r>
            <a:r>
              <a:rPr lang="it-IT" sz="1600" u="none"/>
              <a:t>= spreading 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42DCD-608B-4523-BA29-1B19EC5A7BC2}" type="slidenum">
              <a:rPr lang="it-IT"/>
              <a:pPr/>
              <a:t>51</a:t>
            </a:fld>
            <a:endParaRPr lang="it-IT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Rumor Spreading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595438"/>
            <a:ext cx="8537575" cy="4721225"/>
          </a:xfrm>
        </p:spPr>
        <p:txBody>
          <a:bodyPr/>
          <a:lstStyle/>
          <a:p>
            <a:r>
              <a:rPr lang="it-IT" sz="2400"/>
              <a:t>Epidemie “desiderate”</a:t>
            </a:r>
          </a:p>
          <a:p>
            <a:pPr lvl="1"/>
            <a:r>
              <a:rPr lang="it-IT" sz="2000"/>
              <a:t>Protolli epidemici per la disseminazione di informazioni</a:t>
            </a:r>
          </a:p>
          <a:p>
            <a:pPr lvl="1"/>
            <a:r>
              <a:rPr lang="it-IT" sz="2000"/>
              <a:t>Resource discovery su internet</a:t>
            </a:r>
          </a:p>
          <a:p>
            <a:pPr lvl="1"/>
            <a:r>
              <a:rPr lang="it-IT" sz="2000"/>
              <a:t>Campagne di marketing</a:t>
            </a:r>
          </a:p>
          <a:p>
            <a:r>
              <a:rPr lang="it-IT" sz="2400"/>
              <a:t>La differenza con le infezioni è che si scelgono le regole di diffusione</a:t>
            </a:r>
          </a:p>
          <a:p>
            <a:r>
              <a:rPr lang="it-IT" sz="2400"/>
              <a:t>Modello differenziale di Daley-Kendall</a:t>
            </a:r>
          </a:p>
          <a:p>
            <a:pPr lvl="1"/>
            <a:r>
              <a:rPr lang="it-IT" sz="2000"/>
              <a:t>Ignorant (I)</a:t>
            </a:r>
          </a:p>
          <a:p>
            <a:pPr lvl="1"/>
            <a:endParaRPr lang="it-IT" sz="2000"/>
          </a:p>
          <a:p>
            <a:pPr lvl="1"/>
            <a:r>
              <a:rPr lang="it-IT" sz="2000"/>
              <a:t>Spreader (S)</a:t>
            </a:r>
          </a:p>
          <a:p>
            <a:pPr lvl="1"/>
            <a:endParaRPr lang="it-IT" sz="2000"/>
          </a:p>
          <a:p>
            <a:pPr lvl="1"/>
            <a:r>
              <a:rPr lang="it-IT" sz="2000"/>
              <a:t>Stifler (R)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4337050"/>
            <a:ext cx="410845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10733-28D2-4FA0-B065-21E7EF05AFF7}" type="slidenum">
              <a:rPr lang="it-IT"/>
              <a:pPr/>
              <a:t>52</a:t>
            </a:fld>
            <a:endParaRPr lang="it-IT"/>
          </a:p>
        </p:txBody>
      </p:sp>
      <p:sp>
        <p:nvSpPr>
          <p:cNvPr id="64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DK-model</a:t>
            </a:r>
          </a:p>
        </p:txBody>
      </p:sp>
      <p:sp>
        <p:nvSpPr>
          <p:cNvPr id="64819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39713" y="1790700"/>
            <a:ext cx="3649662" cy="4525963"/>
          </a:xfrm>
        </p:spPr>
        <p:txBody>
          <a:bodyPr/>
          <a:lstStyle/>
          <a:p>
            <a:r>
              <a:rPr lang="it-IT" sz="2400"/>
              <a:t>Tipicamente una percentuale della popolazione rimane ignorante</a:t>
            </a:r>
          </a:p>
          <a:p>
            <a:r>
              <a:rPr lang="it-IT" sz="2400"/>
              <a:t>Con una scelta opportuna della rete e della politica di spread si può cercare di minimizzare questa percentuale a parità di sforzo di diffusione</a:t>
            </a:r>
          </a:p>
        </p:txBody>
      </p:sp>
      <p:pic>
        <p:nvPicPr>
          <p:cNvPr id="64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1857375"/>
            <a:ext cx="476250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22D18-4EB0-439D-99C5-26BD9BB4D1DC}" type="slidenum">
              <a:rPr lang="it-IT"/>
              <a:pPr/>
              <a:t>53</a:t>
            </a:fld>
            <a:endParaRPr lang="it-IT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Social networks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546225"/>
            <a:ext cx="8229600" cy="4770438"/>
          </a:xfrm>
        </p:spPr>
        <p:txBody>
          <a:bodyPr/>
          <a:lstStyle/>
          <a:p>
            <a:r>
              <a:rPr lang="it-IT" sz="2400"/>
              <a:t>Insieme di attori (individui o gruppi) connessi da relazioni che includono</a:t>
            </a:r>
          </a:p>
          <a:p>
            <a:pPr lvl="1"/>
            <a:r>
              <a:rPr lang="it-IT" sz="2000"/>
              <a:t>Amicizia, Parentela, Status</a:t>
            </a:r>
          </a:p>
          <a:p>
            <a:pPr lvl="1"/>
            <a:r>
              <a:rPr lang="it-IT" sz="2000"/>
              <a:t>Sesso, Affari, Politica</a:t>
            </a:r>
          </a:p>
          <a:p>
            <a:pPr lvl="1"/>
            <a:r>
              <a:rPr lang="it-IT" sz="2000"/>
              <a:t>Agende telefoniche o di email</a:t>
            </a:r>
          </a:p>
          <a:p>
            <a:pPr lvl="1"/>
            <a:r>
              <a:rPr lang="it-IT" sz="2000"/>
              <a:t>Co-authorship scientifiche</a:t>
            </a:r>
          </a:p>
          <a:p>
            <a:pPr lvl="1"/>
            <a:r>
              <a:rPr lang="it-IT" sz="2000"/>
              <a:t>Linguaggio umano</a:t>
            </a:r>
          </a:p>
          <a:p>
            <a:pPr lvl="1"/>
            <a:r>
              <a:rPr lang="it-IT" sz="2000"/>
              <a:t>Consigli di amministrazione</a:t>
            </a:r>
          </a:p>
          <a:p>
            <a:r>
              <a:rPr lang="it-IT" sz="2400"/>
              <a:t>Parametri strutturali interessanti (sociometrici)</a:t>
            </a:r>
          </a:p>
          <a:p>
            <a:pPr lvl="1"/>
            <a:r>
              <a:rPr lang="it-IT" sz="2000"/>
              <a:t>Indice di clustering</a:t>
            </a:r>
          </a:p>
          <a:p>
            <a:pPr lvl="1"/>
            <a:r>
              <a:rPr lang="it-IT" sz="2000"/>
              <a:t>Centralità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2F357-9EFE-4A7F-858A-6662B85A7028}" type="slidenum">
              <a:rPr lang="it-IT"/>
              <a:pPr/>
              <a:t>54</a:t>
            </a:fld>
            <a:endParaRPr lang="it-IT"/>
          </a:p>
        </p:txBody>
      </p:sp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Sensor Networks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Oggi sono anche interessanti le reti di sensori </a:t>
            </a:r>
          </a:p>
          <a:p>
            <a:pPr lvl="1"/>
            <a:r>
              <a:rPr lang="it-IT"/>
              <a:t>Piccoli dispositivi sensibili connessi tra di loro in maniera randomica che misurano grandezze fisiche dalla cui fusione dovrebbe essere possibile ricavare informazioni da usare per</a:t>
            </a:r>
          </a:p>
          <a:p>
            <a:pPr lvl="2"/>
            <a:r>
              <a:rPr lang="it-IT"/>
              <a:t>Auto-Localizazione</a:t>
            </a:r>
          </a:p>
          <a:p>
            <a:pPr lvl="2"/>
            <a:r>
              <a:rPr lang="it-IT"/>
              <a:t>Tracking di obiettivi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845C-B436-40B0-90EA-AC117F355887}" type="slidenum">
              <a:rPr lang="it-IT"/>
              <a:pPr/>
              <a:t>55</a:t>
            </a:fld>
            <a:endParaRPr lang="it-IT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Formazione delle opinioni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550" y="1441450"/>
            <a:ext cx="8656638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800"/>
              <a:t>Gli agenti hanno opinioni che possono mutare sotto l’influenza di altri individui</a:t>
            </a:r>
          </a:p>
          <a:p>
            <a:pPr>
              <a:lnSpc>
                <a:spcPct val="90000"/>
              </a:lnSpc>
            </a:pPr>
            <a:r>
              <a:rPr lang="it-IT" sz="2800"/>
              <a:t>Doversi modelli matematici (consensus models)</a:t>
            </a:r>
          </a:p>
          <a:p>
            <a:pPr lvl="1">
              <a:lnSpc>
                <a:spcPct val="90000"/>
              </a:lnSpc>
            </a:pPr>
            <a:r>
              <a:rPr lang="it-IT" sz="2400"/>
              <a:t>Sznajd (S)</a:t>
            </a:r>
          </a:p>
          <a:p>
            <a:pPr lvl="1">
              <a:lnSpc>
                <a:spcPct val="90000"/>
              </a:lnSpc>
            </a:pPr>
            <a:r>
              <a:rPr lang="it-IT" sz="2400"/>
              <a:t>Deffuant (D)</a:t>
            </a:r>
          </a:p>
          <a:p>
            <a:pPr lvl="1">
              <a:lnSpc>
                <a:spcPct val="90000"/>
              </a:lnSpc>
            </a:pPr>
            <a:r>
              <a:rPr lang="it-IT" sz="2400"/>
              <a:t>Krause-Hegselmann (KH)</a:t>
            </a:r>
          </a:p>
          <a:p>
            <a:pPr>
              <a:lnSpc>
                <a:spcPct val="90000"/>
              </a:lnSpc>
            </a:pPr>
            <a:r>
              <a:rPr lang="it-IT" sz="2800"/>
              <a:t>Alcuni risultati mostrano che con coefficienti di clustering elevati si raggiunge più facilmente un consenso unanime con il modello S</a:t>
            </a:r>
          </a:p>
          <a:p>
            <a:pPr>
              <a:lnSpc>
                <a:spcPct val="90000"/>
              </a:lnSpc>
            </a:pPr>
            <a:r>
              <a:rPr lang="it-IT" sz="2800"/>
              <a:t>Molti altri risultati sono stati ricavati per gli altri modelli ma ancora molto lavoro deve essere fatto</a:t>
            </a:r>
          </a:p>
          <a:p>
            <a:pPr>
              <a:lnSpc>
                <a:spcPct val="90000"/>
              </a:lnSpc>
            </a:pPr>
            <a:endParaRPr lang="it-IT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5DA09-561D-4F0E-A148-F288436689CD}" type="slidenum">
              <a:rPr lang="it-IT"/>
              <a:pPr/>
              <a:t>56</a:t>
            </a:fld>
            <a:endParaRPr lang="it-IT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Giochi Strategici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500188"/>
            <a:ext cx="8229600" cy="4816475"/>
          </a:xfrm>
        </p:spPr>
        <p:txBody>
          <a:bodyPr/>
          <a:lstStyle/>
          <a:p>
            <a:r>
              <a:rPr lang="it-IT" sz="2000"/>
              <a:t>Un gioco strategico è un modello di interazione tra decisori</a:t>
            </a:r>
          </a:p>
          <a:p>
            <a:pPr lvl="1"/>
            <a:r>
              <a:rPr lang="it-IT" sz="1800"/>
              <a:t>Almeno due decisori</a:t>
            </a:r>
          </a:p>
          <a:p>
            <a:pPr lvl="1"/>
            <a:r>
              <a:rPr lang="it-IT" sz="1800"/>
              <a:t>Una serie di regole</a:t>
            </a:r>
          </a:p>
          <a:p>
            <a:pPr lvl="1"/>
            <a:r>
              <a:rPr lang="it-IT" sz="1800"/>
              <a:t>Una serie di strategie</a:t>
            </a:r>
          </a:p>
          <a:p>
            <a:pPr lvl="1"/>
            <a:r>
              <a:rPr lang="it-IT" sz="1800"/>
              <a:t>Una funzione di guadagno da ottimizzare</a:t>
            </a:r>
          </a:p>
          <a:p>
            <a:r>
              <a:rPr lang="it-IT" sz="2000"/>
              <a:t>La Teoria dei Giochi è stata largamente utilizzata per modellare la societò, i sistemi economici, l’evoluzione biologica</a:t>
            </a:r>
          </a:p>
          <a:p>
            <a:r>
              <a:rPr lang="it-IT" sz="2000"/>
              <a:t>Un problema strategico molto studia è quello del </a:t>
            </a:r>
            <a:r>
              <a:rPr lang="it-IT" sz="2000" i="1"/>
              <a:t>Dilemma del Prigioniero</a:t>
            </a:r>
            <a:r>
              <a:rPr lang="it-IT" sz="2000"/>
              <a:t> </a:t>
            </a:r>
          </a:p>
          <a:p>
            <a:r>
              <a:rPr lang="it-IT" sz="2000"/>
              <a:t>La sua versione spazialmente strutturata consiste di N giocatori su una rete (usualmente un lattice). </a:t>
            </a:r>
          </a:p>
          <a:p>
            <a:r>
              <a:rPr lang="it-IT" sz="2000"/>
              <a:t>Ogni giocatore contro ciascun vicino</a:t>
            </a:r>
          </a:p>
          <a:p>
            <a:r>
              <a:rPr lang="it-IT" sz="2000"/>
              <a:t>La struttura della rete si è stata dimostrata importante quanto le regole a mantenere un regime di cooperazione</a:t>
            </a:r>
          </a:p>
          <a:p>
            <a:pPr>
              <a:buFont typeface="Wingdings" pitchFamily="2" charset="2"/>
              <a:buNone/>
            </a:pPr>
            <a:endParaRPr lang="it-IT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9FF7-FA50-4109-8714-F3392918192E}" type="slidenum">
              <a:rPr lang="it-IT"/>
              <a:pPr/>
              <a:t>57</a:t>
            </a:fld>
            <a:endParaRPr lang="it-IT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Genetic Algorithms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257550" y="1393825"/>
            <a:ext cx="5505450" cy="4629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/>
              <a:t>Inizializzazione randomica</a:t>
            </a:r>
          </a:p>
          <a:p>
            <a:pPr>
              <a:lnSpc>
                <a:spcPct val="90000"/>
              </a:lnSpc>
            </a:pPr>
            <a:r>
              <a:rPr lang="it-IT"/>
              <a:t>Valutazione della fitness e selezione degli individui migliori</a:t>
            </a:r>
          </a:p>
          <a:p>
            <a:pPr>
              <a:lnSpc>
                <a:spcPct val="90000"/>
              </a:lnSpc>
            </a:pPr>
            <a:r>
              <a:rPr lang="it-IT"/>
              <a:t>Creazione di una nuova popolazione con</a:t>
            </a:r>
          </a:p>
          <a:p>
            <a:pPr lvl="1">
              <a:lnSpc>
                <a:spcPct val="90000"/>
              </a:lnSpc>
            </a:pPr>
            <a:r>
              <a:rPr lang="it-IT"/>
              <a:t>Gli individui migliori</a:t>
            </a:r>
          </a:p>
          <a:p>
            <a:pPr lvl="1">
              <a:lnSpc>
                <a:spcPct val="90000"/>
              </a:lnSpc>
            </a:pPr>
            <a:r>
              <a:rPr lang="it-IT"/>
              <a:t>Individui generati per cross-over</a:t>
            </a:r>
          </a:p>
          <a:p>
            <a:pPr lvl="1">
              <a:lnSpc>
                <a:spcPct val="90000"/>
              </a:lnSpc>
            </a:pPr>
            <a:r>
              <a:rPr lang="it-IT"/>
              <a:t>Individui generati per mutazione</a:t>
            </a:r>
          </a:p>
          <a:p>
            <a:pPr>
              <a:lnSpc>
                <a:spcPct val="90000"/>
              </a:lnSpc>
            </a:pPr>
            <a:r>
              <a:rPr lang="it-IT"/>
              <a:t>Teorema degli Schemata di Holland</a:t>
            </a:r>
          </a:p>
        </p:txBody>
      </p:sp>
      <p:grpSp>
        <p:nvGrpSpPr>
          <p:cNvPr id="676868" name="Group 4"/>
          <p:cNvGrpSpPr>
            <a:grpSpLocks/>
          </p:cNvGrpSpPr>
          <p:nvPr/>
        </p:nvGrpSpPr>
        <p:grpSpPr bwMode="auto">
          <a:xfrm>
            <a:off x="398463" y="1333500"/>
            <a:ext cx="2320925" cy="4775200"/>
            <a:chOff x="99" y="1036"/>
            <a:chExt cx="1462" cy="3008"/>
          </a:xfrm>
        </p:grpSpPr>
        <p:sp>
          <p:nvSpPr>
            <p:cNvPr id="676869" name="Rectangle 5"/>
            <p:cNvSpPr>
              <a:spLocks noChangeArrowheads="1"/>
            </p:cNvSpPr>
            <p:nvPr/>
          </p:nvSpPr>
          <p:spPr bwMode="auto">
            <a:xfrm>
              <a:off x="373" y="1277"/>
              <a:ext cx="1187" cy="681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it-IT" sz="2400" u="none">
                  <a:solidFill>
                    <a:srgbClr val="FCFCFE"/>
                  </a:solidFill>
                  <a:latin typeface="Tahoma" pitchFamily="34" charset="0"/>
                </a:rPr>
                <a:t>Valutazione</a:t>
              </a:r>
            </a:p>
            <a:p>
              <a:r>
                <a:rPr lang="it-IT" sz="2400" u="none">
                  <a:solidFill>
                    <a:srgbClr val="FCFCFE"/>
                  </a:solidFill>
                  <a:latin typeface="Tahoma" pitchFamily="34" charset="0"/>
                </a:rPr>
                <a:t>e selezione</a:t>
              </a:r>
            </a:p>
          </p:txBody>
        </p:sp>
        <p:sp>
          <p:nvSpPr>
            <p:cNvPr id="676870" name="Rectangle 6"/>
            <p:cNvSpPr>
              <a:spLocks noChangeArrowheads="1"/>
            </p:cNvSpPr>
            <p:nvPr/>
          </p:nvSpPr>
          <p:spPr bwMode="auto">
            <a:xfrm>
              <a:off x="373" y="2199"/>
              <a:ext cx="1187" cy="63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it-IT" sz="2400" u="none">
                  <a:solidFill>
                    <a:srgbClr val="FCFCFE"/>
                  </a:solidFill>
                  <a:latin typeface="Tahoma" pitchFamily="34" charset="0"/>
                </a:rPr>
                <a:t>Cross-over</a:t>
              </a:r>
            </a:p>
          </p:txBody>
        </p:sp>
        <p:sp>
          <p:nvSpPr>
            <p:cNvPr id="676871" name="Rectangle 7"/>
            <p:cNvSpPr>
              <a:spLocks noChangeArrowheads="1"/>
            </p:cNvSpPr>
            <p:nvPr/>
          </p:nvSpPr>
          <p:spPr bwMode="auto">
            <a:xfrm>
              <a:off x="373" y="3122"/>
              <a:ext cx="1188" cy="63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it-IT" sz="2400" u="none">
                  <a:solidFill>
                    <a:srgbClr val="FCFCFE"/>
                  </a:solidFill>
                  <a:latin typeface="Tahoma" pitchFamily="34" charset="0"/>
                </a:rPr>
                <a:t>Mutazione</a:t>
              </a:r>
            </a:p>
          </p:txBody>
        </p:sp>
        <p:sp>
          <p:nvSpPr>
            <p:cNvPr id="676872" name="AutoShape 8"/>
            <p:cNvSpPr>
              <a:spLocks noChangeArrowheads="1"/>
            </p:cNvSpPr>
            <p:nvPr/>
          </p:nvSpPr>
          <p:spPr bwMode="auto">
            <a:xfrm>
              <a:off x="876" y="1958"/>
              <a:ext cx="198" cy="241"/>
            </a:xfrm>
            <a:prstGeom prst="downArrow">
              <a:avLst>
                <a:gd name="adj1" fmla="val 50000"/>
                <a:gd name="adj2" fmla="val 30429"/>
              </a:avLst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873" name="AutoShape 9"/>
            <p:cNvSpPr>
              <a:spLocks noChangeArrowheads="1"/>
            </p:cNvSpPr>
            <p:nvPr/>
          </p:nvSpPr>
          <p:spPr bwMode="auto">
            <a:xfrm>
              <a:off x="876" y="2841"/>
              <a:ext cx="198" cy="281"/>
            </a:xfrm>
            <a:prstGeom prst="downArrow">
              <a:avLst>
                <a:gd name="adj1" fmla="val 50000"/>
                <a:gd name="adj2" fmla="val 35480"/>
              </a:avLst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874" name="Line 10"/>
            <p:cNvSpPr>
              <a:spLocks noChangeShapeType="1"/>
            </p:cNvSpPr>
            <p:nvPr/>
          </p:nvSpPr>
          <p:spPr bwMode="auto">
            <a:xfrm flipV="1">
              <a:off x="99" y="1036"/>
              <a:ext cx="0" cy="2968"/>
            </a:xfrm>
            <a:prstGeom prst="line">
              <a:avLst/>
            </a:prstGeom>
            <a:noFill/>
            <a:ln w="1270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76875" name="AutoShape 11"/>
            <p:cNvSpPr>
              <a:spLocks noChangeArrowheads="1"/>
            </p:cNvSpPr>
            <p:nvPr/>
          </p:nvSpPr>
          <p:spPr bwMode="auto">
            <a:xfrm>
              <a:off x="879" y="1036"/>
              <a:ext cx="195" cy="241"/>
            </a:xfrm>
            <a:prstGeom prst="downArrow">
              <a:avLst>
                <a:gd name="adj1" fmla="val 50000"/>
                <a:gd name="adj2" fmla="val 30897"/>
              </a:avLst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876" name="Line 12"/>
            <p:cNvSpPr>
              <a:spLocks noChangeShapeType="1"/>
            </p:cNvSpPr>
            <p:nvPr/>
          </p:nvSpPr>
          <p:spPr bwMode="auto">
            <a:xfrm>
              <a:off x="148" y="1036"/>
              <a:ext cx="837" cy="0"/>
            </a:xfrm>
            <a:prstGeom prst="line">
              <a:avLst/>
            </a:prstGeom>
            <a:noFill/>
            <a:ln w="1270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76877" name="Line 13"/>
            <p:cNvSpPr>
              <a:spLocks noChangeShapeType="1"/>
            </p:cNvSpPr>
            <p:nvPr/>
          </p:nvSpPr>
          <p:spPr bwMode="auto">
            <a:xfrm>
              <a:off x="99" y="4044"/>
              <a:ext cx="877" cy="0"/>
            </a:xfrm>
            <a:prstGeom prst="line">
              <a:avLst/>
            </a:prstGeom>
            <a:noFill/>
            <a:ln w="1270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76878" name="Line 14"/>
            <p:cNvSpPr>
              <a:spLocks noChangeShapeType="1"/>
            </p:cNvSpPr>
            <p:nvPr/>
          </p:nvSpPr>
          <p:spPr bwMode="auto">
            <a:xfrm>
              <a:off x="1025" y="3800"/>
              <a:ext cx="0" cy="241"/>
            </a:xfrm>
            <a:prstGeom prst="line">
              <a:avLst/>
            </a:prstGeom>
            <a:noFill/>
            <a:ln w="1270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16CD-8281-43DE-BB69-D0EC10FD8097}" type="slidenum">
              <a:rPr lang="it-IT"/>
              <a:pPr/>
              <a:t>58</a:t>
            </a:fld>
            <a:endParaRPr lang="it-IT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Space Structured GA</a:t>
            </a:r>
          </a:p>
        </p:txBody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sz="2400"/>
              <a:t>È un </a:t>
            </a:r>
            <a:r>
              <a:rPr lang="it-IT" sz="2400" i="1"/>
              <a:t>GA</a:t>
            </a:r>
            <a:r>
              <a:rPr lang="it-IT" sz="2400"/>
              <a:t> dove la popolazione risulta distribuita spazialmente su topologia discreta</a:t>
            </a:r>
          </a:p>
          <a:p>
            <a:pPr>
              <a:lnSpc>
                <a:spcPct val="90000"/>
              </a:lnSpc>
            </a:pPr>
            <a:r>
              <a:rPr lang="it-IT" sz="2400"/>
              <a:t>Se la topologia è una rete questi algoritmi prendono il nome anche di </a:t>
            </a:r>
            <a:r>
              <a:rPr lang="it-IT" sz="2400" i="1"/>
              <a:t>graph based GA</a:t>
            </a:r>
            <a:endParaRPr lang="it-IT" sz="2400"/>
          </a:p>
          <a:p>
            <a:pPr>
              <a:lnSpc>
                <a:spcPct val="90000"/>
              </a:lnSpc>
            </a:pPr>
            <a:r>
              <a:rPr lang="it-IT" sz="2400"/>
              <a:t>In particolare, una scelta possibile per la rete è quella di un grafo random</a:t>
            </a:r>
          </a:p>
          <a:p>
            <a:pPr lvl="1">
              <a:lnSpc>
                <a:spcPct val="90000"/>
              </a:lnSpc>
            </a:pPr>
            <a:r>
              <a:rPr lang="it-IT" sz="2000"/>
              <a:t>Poisson random graphs</a:t>
            </a:r>
          </a:p>
          <a:p>
            <a:pPr lvl="1">
              <a:lnSpc>
                <a:spcPct val="90000"/>
              </a:lnSpc>
            </a:pPr>
            <a:r>
              <a:rPr lang="it-IT" sz="2000"/>
              <a:t>Small World</a:t>
            </a:r>
          </a:p>
          <a:p>
            <a:pPr lvl="1">
              <a:lnSpc>
                <a:spcPct val="90000"/>
              </a:lnSpc>
            </a:pPr>
            <a:r>
              <a:rPr lang="it-IT" sz="2000"/>
              <a:t>Scale Free</a:t>
            </a:r>
          </a:p>
          <a:p>
            <a:pPr>
              <a:lnSpc>
                <a:spcPct val="90000"/>
              </a:lnSpc>
            </a:pPr>
            <a:r>
              <a:rPr lang="it-IT" sz="2400"/>
              <a:t>Seguendo l’idea di base degli automi cellulari evolutivi le interazioni tra gli individui avvengono solo lungo i link della rete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A4FAB-684C-49DB-8F60-6C893AE34FC6}" type="slidenum">
              <a:rPr lang="it-IT"/>
              <a:pPr/>
              <a:t>59</a:t>
            </a:fld>
            <a:endParaRPr lang="it-IT"/>
          </a:p>
        </p:txBody>
      </p:sp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Local Mating Rule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41438"/>
            <a:ext cx="8229600" cy="50133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/>
              <a:t>Calcolo della fitness della popolazione</a:t>
            </a:r>
          </a:p>
          <a:p>
            <a:pPr>
              <a:lnSpc>
                <a:spcPct val="90000"/>
              </a:lnSpc>
            </a:pPr>
            <a:r>
              <a:rPr lang="it-IT"/>
              <a:t>I nodi sono clasificati in HIGH e LOW in funzione della massima e minima fitness presente</a:t>
            </a:r>
          </a:p>
          <a:p>
            <a:pPr>
              <a:lnSpc>
                <a:spcPct val="90000"/>
              </a:lnSpc>
            </a:pPr>
            <a:r>
              <a:rPr lang="it-IT"/>
              <a:t>Tutti i link sono esaminati e per ogni coppia abbiamo una regola</a:t>
            </a:r>
          </a:p>
          <a:p>
            <a:pPr lvl="1">
              <a:lnSpc>
                <a:spcPct val="90000"/>
              </a:lnSpc>
            </a:pPr>
            <a:r>
              <a:rPr lang="it-IT">
                <a:solidFill>
                  <a:srgbClr val="FF3300"/>
                </a:solidFill>
              </a:rPr>
              <a:t>HIGH</a:t>
            </a:r>
            <a:r>
              <a:rPr lang="it-IT"/>
              <a:t> / </a:t>
            </a:r>
            <a:r>
              <a:rPr lang="it-IT">
                <a:solidFill>
                  <a:srgbClr val="FF3300"/>
                </a:solidFill>
              </a:rPr>
              <a:t>HIGH</a:t>
            </a:r>
            <a:r>
              <a:rPr lang="it-IT"/>
              <a:t>: il peggiore prende dei geni dal migliore e subisce mutazione con prob. p</a:t>
            </a:r>
            <a:r>
              <a:rPr lang="it-IT" baseline="-25000"/>
              <a:t>1</a:t>
            </a:r>
          </a:p>
          <a:p>
            <a:pPr lvl="1">
              <a:lnSpc>
                <a:spcPct val="90000"/>
              </a:lnSpc>
            </a:pPr>
            <a:r>
              <a:rPr lang="it-IT">
                <a:solidFill>
                  <a:srgbClr val="FF3300"/>
                </a:solidFill>
              </a:rPr>
              <a:t>HIGH</a:t>
            </a:r>
            <a:r>
              <a:rPr lang="it-IT"/>
              <a:t>  / </a:t>
            </a:r>
            <a:r>
              <a:rPr lang="it-IT">
                <a:solidFill>
                  <a:srgbClr val="FF3300"/>
                </a:solidFill>
              </a:rPr>
              <a:t>LOW</a:t>
            </a:r>
            <a:r>
              <a:rPr lang="it-IT"/>
              <a:t>: mutazione di HIGH con prob. p</a:t>
            </a:r>
            <a:r>
              <a:rPr lang="it-IT" baseline="-25000"/>
              <a:t>2</a:t>
            </a:r>
            <a:r>
              <a:rPr lang="it-IT"/>
              <a:t> copiata in LOW</a:t>
            </a:r>
          </a:p>
          <a:p>
            <a:pPr lvl="1">
              <a:lnSpc>
                <a:spcPct val="90000"/>
              </a:lnSpc>
            </a:pPr>
            <a:r>
              <a:rPr lang="it-IT">
                <a:solidFill>
                  <a:srgbClr val="FF3300"/>
                </a:solidFill>
              </a:rPr>
              <a:t>LOW</a:t>
            </a:r>
            <a:r>
              <a:rPr lang="it-IT"/>
              <a:t> / </a:t>
            </a:r>
            <a:r>
              <a:rPr lang="it-IT">
                <a:solidFill>
                  <a:srgbClr val="FF3300"/>
                </a:solidFill>
              </a:rPr>
              <a:t>LOW</a:t>
            </a:r>
            <a:r>
              <a:rPr lang="it-IT"/>
              <a:t>: mutazione di entrambi separatamente con prob. p</a:t>
            </a:r>
            <a:r>
              <a:rPr lang="it-IT" baseline="-25000"/>
              <a:t>3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CAA17-3A90-4E82-8B8F-DB3CE255F653}" type="slidenum">
              <a:rPr lang="it-IT"/>
              <a:pPr/>
              <a:t>6</a:t>
            </a:fld>
            <a:endParaRPr lang="it-IT"/>
          </a:p>
        </p:txBody>
      </p:sp>
      <p:sp>
        <p:nvSpPr>
          <p:cNvPr id="538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Connessioni tra gli aeroporti US</a:t>
            </a:r>
          </a:p>
        </p:txBody>
      </p:sp>
      <p:pic>
        <p:nvPicPr>
          <p:cNvPr id="538629" name="Picture 5" descr="u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73200"/>
            <a:ext cx="71628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3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DC3E6-D773-45C2-BC27-8539A1CC088A}" type="slidenum">
              <a:rPr lang="it-IT"/>
              <a:pPr/>
              <a:t>60</a:t>
            </a:fld>
            <a:endParaRPr lang="it-IT"/>
          </a:p>
        </p:txBody>
      </p:sp>
      <p:pic>
        <p:nvPicPr>
          <p:cNvPr id="65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368800" cy="3275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506788"/>
            <a:ext cx="4402138" cy="330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3494088"/>
            <a:ext cx="4418013" cy="331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6389" name="Text Box 5"/>
          <p:cNvSpPr txBox="1">
            <a:spLocks noChangeArrowheads="1"/>
          </p:cNvSpPr>
          <p:nvPr/>
        </p:nvSpPr>
        <p:spPr bwMode="auto">
          <a:xfrm>
            <a:off x="2771775" y="1557338"/>
            <a:ext cx="1057275" cy="3762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it-IT" sz="1800" u="none">
                <a:cs typeface="Arial" charset="0"/>
              </a:rPr>
              <a:t>Random</a:t>
            </a:r>
          </a:p>
        </p:txBody>
      </p:sp>
      <p:sp>
        <p:nvSpPr>
          <p:cNvPr id="656390" name="Text Box 6"/>
          <p:cNvSpPr txBox="1">
            <a:spLocks noChangeArrowheads="1"/>
          </p:cNvSpPr>
          <p:nvPr/>
        </p:nvSpPr>
        <p:spPr bwMode="auto">
          <a:xfrm>
            <a:off x="2411413" y="5516563"/>
            <a:ext cx="1425575" cy="3762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it-IT" sz="1800" u="none">
                <a:cs typeface="Arial" charset="0"/>
              </a:rPr>
              <a:t>Small World</a:t>
            </a:r>
          </a:p>
        </p:txBody>
      </p:sp>
      <p:sp>
        <p:nvSpPr>
          <p:cNvPr id="656391" name="Text Box 7"/>
          <p:cNvSpPr txBox="1">
            <a:spLocks noChangeArrowheads="1"/>
          </p:cNvSpPr>
          <p:nvPr/>
        </p:nvSpPr>
        <p:spPr bwMode="auto">
          <a:xfrm>
            <a:off x="6588125" y="5445125"/>
            <a:ext cx="1298575" cy="3762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it-IT" sz="1800" u="none">
                <a:cs typeface="Arial" charset="0"/>
              </a:rPr>
              <a:t>Scale Free</a:t>
            </a:r>
          </a:p>
        </p:txBody>
      </p:sp>
      <p:sp>
        <p:nvSpPr>
          <p:cNvPr id="656392" name="Rectangle 8"/>
          <p:cNvSpPr>
            <a:spLocks noGrp="1" noChangeArrowheads="1"/>
          </p:cNvSpPr>
          <p:nvPr>
            <p:ph type="title"/>
          </p:nvPr>
        </p:nvSpPr>
        <p:spPr>
          <a:xfrm>
            <a:off x="5522913" y="692150"/>
            <a:ext cx="3175000" cy="639763"/>
          </a:xfrm>
        </p:spPr>
        <p:txBody>
          <a:bodyPr/>
          <a:lstStyle/>
          <a:p>
            <a:r>
              <a:rPr lang="it-IT"/>
              <a:t>Knapsac</a:t>
            </a:r>
          </a:p>
        </p:txBody>
      </p:sp>
      <p:sp>
        <p:nvSpPr>
          <p:cNvPr id="656393" name="Rectangle 9"/>
          <p:cNvSpPr>
            <a:spLocks noChangeArrowheads="1"/>
          </p:cNvSpPr>
          <p:nvPr/>
        </p:nvSpPr>
        <p:spPr bwMode="auto">
          <a:xfrm>
            <a:off x="1581150" y="3552825"/>
            <a:ext cx="1362075" cy="157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3F05C-50CA-405A-BF47-D94ECCBA3FB4}" type="slidenum">
              <a:rPr lang="it-IT"/>
              <a:pPr/>
              <a:t>61</a:t>
            </a:fld>
            <a:endParaRPr lang="it-IT"/>
          </a:p>
        </p:txBody>
      </p:sp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Grandezze caratteristiche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790700"/>
            <a:ext cx="4305300" cy="4475163"/>
          </a:xfrm>
        </p:spPr>
        <p:txBody>
          <a:bodyPr/>
          <a:lstStyle/>
          <a:p>
            <a:r>
              <a:rPr lang="it-IT" sz="2400"/>
              <a:t>Entropia</a:t>
            </a:r>
          </a:p>
          <a:p>
            <a:pPr lvl="1"/>
            <a:r>
              <a:rPr lang="it-IT" sz="2000"/>
              <a:t>Misura della diversità del genoma</a:t>
            </a:r>
          </a:p>
          <a:p>
            <a:r>
              <a:rPr lang="it-IT" sz="2400"/>
              <a:t>Edge</a:t>
            </a:r>
          </a:p>
          <a:p>
            <a:pPr lvl="1"/>
            <a:r>
              <a:rPr lang="it-IT" sz="2000"/>
              <a:t>Percentuale di link tra nodi con diverso genoma</a:t>
            </a:r>
          </a:p>
          <a:p>
            <a:r>
              <a:rPr lang="it-IT" sz="2400"/>
              <a:t>Takeover time</a:t>
            </a:r>
          </a:p>
          <a:p>
            <a:pPr lvl="1"/>
            <a:r>
              <a:rPr lang="it-IT" sz="2000"/>
              <a:t>Tempo nel quale la soluzione dominante si diffonde su tutta la rete</a:t>
            </a:r>
          </a:p>
        </p:txBody>
      </p:sp>
      <p:pic>
        <p:nvPicPr>
          <p:cNvPr id="67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133600"/>
            <a:ext cx="4721225" cy="349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893" name="Text Box 5"/>
          <p:cNvSpPr txBox="1">
            <a:spLocks noChangeArrowheads="1"/>
          </p:cNvSpPr>
          <p:nvPr/>
        </p:nvSpPr>
        <p:spPr bwMode="auto">
          <a:xfrm>
            <a:off x="6165850" y="5664200"/>
            <a:ext cx="1425575" cy="3762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/>
            <a:r>
              <a:rPr lang="it-IT" sz="1800" u="none">
                <a:cs typeface="Arial" charset="0"/>
              </a:rPr>
              <a:t>Small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59CF6-56DB-4244-AF5D-815506286EC6}" type="slidenum">
              <a:rPr lang="it-IT"/>
              <a:pPr/>
              <a:t>62</a:t>
            </a:fld>
            <a:endParaRPr lang="it-IT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Takeover time</a:t>
            </a:r>
          </a:p>
        </p:txBody>
      </p:sp>
      <p:sp>
        <p:nvSpPr>
          <p:cNvPr id="678917" name="Text Box 5"/>
          <p:cNvSpPr txBox="1">
            <a:spLocks noChangeArrowheads="1"/>
          </p:cNvSpPr>
          <p:nvPr/>
        </p:nvSpPr>
        <p:spPr bwMode="auto">
          <a:xfrm>
            <a:off x="1927225" y="5573713"/>
            <a:ext cx="47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/>
              <a:t>SW</a:t>
            </a:r>
          </a:p>
        </p:txBody>
      </p:sp>
      <p:sp>
        <p:nvSpPr>
          <p:cNvPr id="678918" name="Text Box 6"/>
          <p:cNvSpPr txBox="1">
            <a:spLocks noChangeArrowheads="1"/>
          </p:cNvSpPr>
          <p:nvPr/>
        </p:nvSpPr>
        <p:spPr bwMode="auto">
          <a:xfrm>
            <a:off x="6600825" y="557371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/>
              <a:t>SF</a:t>
            </a:r>
          </a:p>
        </p:txBody>
      </p:sp>
      <p:pic>
        <p:nvPicPr>
          <p:cNvPr id="6789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11400"/>
            <a:ext cx="8083550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147B8-C1BE-49A9-A575-658D4258DC35}" type="slidenum">
              <a:rPr lang="it-IT"/>
              <a:pPr/>
              <a:t>63</a:t>
            </a:fld>
            <a:endParaRPr lang="it-IT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Multimodalità</a:t>
            </a:r>
          </a:p>
        </p:txBody>
      </p:sp>
      <p:sp>
        <p:nvSpPr>
          <p:cNvPr id="679941" name="Text Box 5"/>
          <p:cNvSpPr txBox="1">
            <a:spLocks noChangeArrowheads="1"/>
          </p:cNvSpPr>
          <p:nvPr/>
        </p:nvSpPr>
        <p:spPr bwMode="auto">
          <a:xfrm>
            <a:off x="1952625" y="5573713"/>
            <a:ext cx="47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/>
              <a:t>SW</a:t>
            </a:r>
          </a:p>
        </p:txBody>
      </p:sp>
      <p:sp>
        <p:nvSpPr>
          <p:cNvPr id="679942" name="Text Box 6"/>
          <p:cNvSpPr txBox="1">
            <a:spLocks noChangeArrowheads="1"/>
          </p:cNvSpPr>
          <p:nvPr/>
        </p:nvSpPr>
        <p:spPr bwMode="auto">
          <a:xfrm>
            <a:off x="6626225" y="557371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it-IT" b="1" u="none"/>
              <a:t>SF</a:t>
            </a:r>
          </a:p>
        </p:txBody>
      </p:sp>
      <p:pic>
        <p:nvPicPr>
          <p:cNvPr id="6799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2193925"/>
            <a:ext cx="4219575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994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055813"/>
            <a:ext cx="4565650" cy="342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Localizzazione Robotica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EECA-5E39-4FD4-9C23-9755866ACD6C}" type="slidenum">
              <a:rPr lang="it-IT" smtClean="0"/>
              <a:pPr/>
              <a:t>64</a:t>
            </a:fld>
            <a:endParaRPr lang="it-IT"/>
          </a:p>
        </p:txBody>
      </p:sp>
      <p:pic>
        <p:nvPicPr>
          <p:cNvPr id="5" name="Comparis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694" y="1284051"/>
            <a:ext cx="6718570" cy="50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92467-FA25-443E-A58A-C8BD21A3510E}" type="slidenum">
              <a:rPr lang="it-IT"/>
              <a:pPr/>
              <a:t>65</a:t>
            </a:fld>
            <a:endParaRPr lang="it-IT"/>
          </a:p>
        </p:txBody>
      </p:sp>
      <p:pic>
        <p:nvPicPr>
          <p:cNvPr id="65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788"/>
            <a:ext cx="8158162" cy="611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Sincronizzazione di metronomi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6B059-55F9-46A2-9108-E7E27E603FA2}" type="slidenum">
              <a:rPr lang="it-IT" smtClean="0"/>
              <a:pPr/>
              <a:t>66</a:t>
            </a:fld>
            <a:endParaRPr lang="it-IT"/>
          </a:p>
        </p:txBody>
      </p:sp>
      <p:pic>
        <p:nvPicPr>
          <p:cNvPr id="6" name="save-video-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8333" y="146158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E841-170D-47F9-8F99-023A23CEACDF}" type="slidenum">
              <a:rPr lang="it-IT"/>
              <a:pPr/>
              <a:t>67</a:t>
            </a:fld>
            <a:endParaRPr lang="it-IT"/>
          </a:p>
        </p:txBody>
      </p:sp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Sincronizzazione e dinamiche collettive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/>
              <a:t>Master Stability Function approach</a:t>
            </a:r>
          </a:p>
          <a:p>
            <a:endParaRPr lang="it-IT" sz="2400"/>
          </a:p>
          <a:p>
            <a:endParaRPr lang="it-IT" sz="2400"/>
          </a:p>
          <a:p>
            <a:r>
              <a:rPr lang="it-IT" sz="2400"/>
              <a:t>La matrice di connettività è simmetrica e a somma nulla sulle righe</a:t>
            </a:r>
          </a:p>
          <a:p>
            <a:r>
              <a:rPr lang="it-IT" sz="2400"/>
              <a:t>Se i sistemi sono uguali può esistere un invariante per </a:t>
            </a:r>
            <a:r>
              <a:rPr lang="it-IT" sz="2400" b="1" i="1"/>
              <a:t>x</a:t>
            </a:r>
            <a:r>
              <a:rPr lang="it-IT" sz="2400" i="1" baseline="-25000"/>
              <a:t>i</a:t>
            </a:r>
            <a:r>
              <a:rPr lang="it-IT" sz="2400"/>
              <a:t> che rappresenta il manifold di completa sincronizzazione. </a:t>
            </a:r>
          </a:p>
          <a:p>
            <a:r>
              <a:rPr lang="it-IT" sz="2400"/>
              <a:t>È il manifold dove si annulla l’ingresso ai sistemi: lo studio della stabilità si riduce allo studio delle </a:t>
            </a:r>
            <a:r>
              <a:rPr lang="it-IT" sz="2400" i="1"/>
              <a:t>dinamiche trasversali</a:t>
            </a:r>
            <a:r>
              <a:rPr lang="it-IT" sz="2400"/>
              <a:t> rispetto a questo</a:t>
            </a:r>
          </a:p>
        </p:txBody>
      </p:sp>
      <p:pic>
        <p:nvPicPr>
          <p:cNvPr id="65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2195513"/>
            <a:ext cx="5221288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CDD7C-675F-4516-A4CB-7D51F1C44937}" type="slidenum">
              <a:rPr lang="it-IT"/>
              <a:pPr/>
              <a:t>68</a:t>
            </a:fld>
            <a:endParaRPr lang="it-IT"/>
          </a:p>
        </p:txBody>
      </p:sp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Sincronizzazione e dinamiche collettive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sz="2400"/>
              <a:t>Una condizione </a:t>
            </a:r>
            <a:r>
              <a:rPr lang="it-IT" sz="2400" u="sng"/>
              <a:t>necessaria</a:t>
            </a:r>
            <a:r>
              <a:rPr lang="it-IT" sz="2400"/>
              <a:t> per la stabilità è che gli </a:t>
            </a:r>
            <a:r>
              <a:rPr lang="it-IT" sz="2400" i="1"/>
              <a:t>esponenti di Lyapunov</a:t>
            </a:r>
            <a:r>
              <a:rPr lang="it-IT" sz="2400"/>
              <a:t> relativi alle </a:t>
            </a:r>
            <a:r>
              <a:rPr lang="it-IT" sz="2400" i="1"/>
              <a:t>dinamiche trasversali</a:t>
            </a:r>
            <a:r>
              <a:rPr lang="it-IT" sz="2400"/>
              <a:t> siano tutti negativi</a:t>
            </a:r>
          </a:p>
          <a:p>
            <a:pPr>
              <a:lnSpc>
                <a:spcPct val="90000"/>
              </a:lnSpc>
            </a:pPr>
            <a:r>
              <a:rPr lang="it-IT" sz="2400"/>
              <a:t>l’approccio </a:t>
            </a:r>
            <a:r>
              <a:rPr lang="it-IT" sz="2400" i="1"/>
              <a:t>Master Stability Function</a:t>
            </a:r>
            <a:r>
              <a:rPr lang="it-IT" sz="2400"/>
              <a:t> prevede di calcolare il massimo degli esponenti di Lyapunov del seguente sistema al variare del parametro </a:t>
            </a:r>
            <a:r>
              <a:rPr lang="it-IT" sz="2400">
                <a:latin typeface="Symbol" pitchFamily="18" charset="2"/>
              </a:rPr>
              <a:t>n </a:t>
            </a:r>
            <a:r>
              <a:rPr lang="it-IT" sz="2400"/>
              <a:t>che è proporzionale all’accoppiamento tra i sistemi</a:t>
            </a:r>
          </a:p>
          <a:p>
            <a:pPr>
              <a:lnSpc>
                <a:spcPct val="90000"/>
              </a:lnSpc>
            </a:pPr>
            <a:endParaRPr lang="it-IT" sz="2400">
              <a:latin typeface="Symbol" pitchFamily="18" charset="2"/>
            </a:endParaRPr>
          </a:p>
          <a:p>
            <a:pPr>
              <a:lnSpc>
                <a:spcPct val="90000"/>
              </a:lnSpc>
            </a:pPr>
            <a:endParaRPr lang="it-IT" sz="2400">
              <a:latin typeface="Symbol" pitchFamily="18" charset="2"/>
            </a:endParaRPr>
          </a:p>
          <a:p>
            <a:pPr>
              <a:lnSpc>
                <a:spcPct val="90000"/>
              </a:lnSpc>
            </a:pPr>
            <a:endParaRPr lang="it-IT" sz="2400">
              <a:latin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it-IT" sz="2400"/>
              <a:t>Detto </a:t>
            </a:r>
            <a:r>
              <a:rPr lang="it-IT" sz="2400">
                <a:latin typeface="Symbol" pitchFamily="18" charset="2"/>
              </a:rPr>
              <a:t>L(n)</a:t>
            </a:r>
            <a:r>
              <a:rPr lang="it-IT" sz="2400"/>
              <a:t> (MSF) il più grande di questi esponenti è possibile studiare il suo andamento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it-IT" sz="2400"/>
          </a:p>
        </p:txBody>
      </p:sp>
      <p:pic>
        <p:nvPicPr>
          <p:cNvPr id="66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4489450"/>
            <a:ext cx="4783138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8A2B1-F1B9-4400-9B0F-57CE18C8DC1E}" type="slidenum">
              <a:rPr lang="it-IT"/>
              <a:pPr/>
              <a:t>69</a:t>
            </a:fld>
            <a:endParaRPr lang="it-IT"/>
          </a:p>
        </p:txBody>
      </p:sp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MSF</a:t>
            </a:r>
          </a:p>
        </p:txBody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4727575"/>
            <a:ext cx="8229600" cy="1589088"/>
          </a:xfrm>
        </p:spPr>
        <p:txBody>
          <a:bodyPr/>
          <a:lstStyle/>
          <a:p>
            <a:r>
              <a:rPr lang="it-IT" sz="2000"/>
              <a:t>Si arriva a concludere che, a prescindere dalla topologia, un accoppiamento sufficientemente forte induce la stabilità nel caso II</a:t>
            </a:r>
          </a:p>
          <a:p>
            <a:r>
              <a:rPr lang="it-IT" sz="2000"/>
              <a:t>Altri tipi di accoppiamenti non lineari sono oggi sotto studio (e.g., per le reti neuronali)</a:t>
            </a:r>
          </a:p>
          <a:p>
            <a:endParaRPr lang="it-IT" sz="2800"/>
          </a:p>
        </p:txBody>
      </p:sp>
      <p:pic>
        <p:nvPicPr>
          <p:cNvPr id="66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535113"/>
            <a:ext cx="38608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CEF27-40B1-4F17-9833-609C8386287A}" type="slidenum">
              <a:rPr lang="it-IT"/>
              <a:pPr/>
              <a:t>7</a:t>
            </a:fld>
            <a:endParaRPr lang="it-IT"/>
          </a:p>
        </p:txBody>
      </p:sp>
      <p:sp>
        <p:nvSpPr>
          <p:cNvPr id="540676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692150"/>
            <a:ext cx="3327400" cy="1096963"/>
          </a:xfrm>
        </p:spPr>
        <p:txBody>
          <a:bodyPr/>
          <a:lstStyle/>
          <a:p>
            <a:pPr algn="l"/>
            <a:r>
              <a:rPr lang="it-IT" sz="2800"/>
              <a:t>New York State electric power grid</a:t>
            </a:r>
          </a:p>
        </p:txBody>
      </p:sp>
      <p:sp>
        <p:nvSpPr>
          <p:cNvPr id="54067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1113" y="2260600"/>
            <a:ext cx="3932237" cy="4056063"/>
          </a:xfrm>
        </p:spPr>
        <p:txBody>
          <a:bodyPr/>
          <a:lstStyle/>
          <a:p>
            <a:r>
              <a:rPr lang="it-IT"/>
              <a:t>Generatori e sottostazioni in blu</a:t>
            </a:r>
          </a:p>
          <a:p>
            <a:r>
              <a:rPr lang="it-IT"/>
              <a:t>Le linee sono trasmissioni e trasformatori (in rosa)</a:t>
            </a:r>
          </a:p>
          <a:p>
            <a:r>
              <a:rPr lang="it-IT"/>
              <a:t>Lo spessore indica la potenza</a:t>
            </a:r>
          </a:p>
        </p:txBody>
      </p:sp>
      <p:pic>
        <p:nvPicPr>
          <p:cNvPr id="540678" name="Picture 6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98863" y="498475"/>
            <a:ext cx="5426075" cy="6078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F43B2-508C-4983-9783-1A4F06A3C137}" type="slidenum">
              <a:rPr lang="it-IT"/>
              <a:pPr/>
              <a:t>70</a:t>
            </a:fld>
            <a:endParaRPr lang="it-IT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Sincronizzazione su reti complesse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ha un enorme aumento della propensione alla sincronizzazione</a:t>
            </a:r>
          </a:p>
          <a:p>
            <a:r>
              <a:rPr lang="it-IT"/>
              <a:t>Vari tipi di accoppiamento studiati</a:t>
            </a:r>
          </a:p>
          <a:p>
            <a:pPr lvl="1"/>
            <a:r>
              <a:rPr lang="it-IT"/>
              <a:t>Connessioni pesate secondo le potenze dei gradi</a:t>
            </a:r>
          </a:p>
          <a:p>
            <a:pPr lvl="1">
              <a:buFont typeface="Wingdings" pitchFamily="2" charset="2"/>
              <a:buNone/>
            </a:pPr>
            <a:endParaRPr lang="it-IT"/>
          </a:p>
          <a:p>
            <a:pPr lvl="1"/>
            <a:r>
              <a:rPr lang="it-IT"/>
              <a:t>Connessioni pesate secondo il </a:t>
            </a:r>
            <a:r>
              <a:rPr lang="it-IT" i="1"/>
              <a:t>load</a:t>
            </a:r>
            <a:r>
              <a:rPr lang="it-IT"/>
              <a:t> degli archi</a:t>
            </a:r>
          </a:p>
        </p:txBody>
      </p:sp>
      <p:pic>
        <p:nvPicPr>
          <p:cNvPr id="66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905250"/>
            <a:ext cx="1763713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465763"/>
            <a:ext cx="6040437" cy="88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84AF1-0603-467F-AED0-200C4E000F3E}" type="slidenum">
              <a:rPr lang="it-IT"/>
              <a:pPr/>
              <a:t>71</a:t>
            </a:fld>
            <a:endParaRPr lang="it-IT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Sincronizzazione di Oscillatori Accoppiati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790700"/>
            <a:ext cx="8229600" cy="4343400"/>
          </a:xfrm>
        </p:spPr>
        <p:txBody>
          <a:bodyPr/>
          <a:lstStyle/>
          <a:p>
            <a:r>
              <a:rPr lang="it-IT" sz="2000"/>
              <a:t>Modello di Kuramoto</a:t>
            </a:r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r>
              <a:rPr lang="it-IT" sz="2000" i="1"/>
              <a:t>N</a:t>
            </a:r>
            <a:r>
              <a:rPr lang="it-IT" sz="2000"/>
              <a:t> oscillatori con una distribuzione di pulsazioni g(</a:t>
            </a:r>
            <a:r>
              <a:rPr lang="it-IT" sz="2000">
                <a:latin typeface="Symbol" pitchFamily="18" charset="2"/>
              </a:rPr>
              <a:t>w</a:t>
            </a:r>
            <a:r>
              <a:rPr lang="it-IT" sz="2000"/>
              <a:t>) con media </a:t>
            </a:r>
            <a:r>
              <a:rPr lang="it-IT" sz="2000">
                <a:latin typeface="Symbol" pitchFamily="18" charset="2"/>
              </a:rPr>
              <a:t>w</a:t>
            </a:r>
            <a:r>
              <a:rPr lang="it-IT" sz="2000" baseline="-25000"/>
              <a:t>0</a:t>
            </a:r>
            <a:r>
              <a:rPr lang="it-IT" sz="2000"/>
              <a:t>.</a:t>
            </a:r>
          </a:p>
          <a:p>
            <a:r>
              <a:rPr lang="it-IT" sz="2000"/>
              <a:t>Per bassi </a:t>
            </a:r>
            <a:r>
              <a:rPr lang="it-IT" sz="2000">
                <a:latin typeface="Symbol" pitchFamily="18" charset="2"/>
              </a:rPr>
              <a:t>s</a:t>
            </a:r>
            <a:r>
              <a:rPr lang="it-IT" sz="2000"/>
              <a:t> le oscillazioni sono incoerenti. Al crescere del parametro si formano alcuni cluster di coerenza fino a quando tutta la rete diventa un grande cluster sincronizzato</a:t>
            </a:r>
          </a:p>
          <a:p>
            <a:r>
              <a:rPr lang="it-IT" sz="2000"/>
              <a:t>Sulle reti di BA </a:t>
            </a:r>
          </a:p>
          <a:p>
            <a:pPr lvl="1"/>
            <a:r>
              <a:rPr lang="it-IT" sz="1800"/>
              <a:t>La soglia diminuisce</a:t>
            </a:r>
          </a:p>
          <a:p>
            <a:pPr lvl="1"/>
            <a:r>
              <a:rPr lang="it-IT" sz="1800"/>
              <a:t>Il tempo di reclutamento di un hub è molto più basso di quello di un nodo periferico con il risultato che è molto più stabile</a:t>
            </a:r>
          </a:p>
        </p:txBody>
      </p:sp>
      <p:pic>
        <p:nvPicPr>
          <p:cNvPr id="66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212975"/>
            <a:ext cx="4567238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1EAEB-001B-4384-A048-A17B7F561014}" type="slidenum">
              <a:rPr lang="it-IT"/>
              <a:pPr/>
              <a:t>72</a:t>
            </a:fld>
            <a:endParaRPr lang="it-IT"/>
          </a:p>
        </p:txBody>
      </p:sp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Sistemi caotici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Sincronizzazione</a:t>
            </a:r>
          </a:p>
          <a:p>
            <a:pPr lvl="1"/>
            <a:r>
              <a:rPr lang="it-IT"/>
              <a:t>Completa</a:t>
            </a:r>
          </a:p>
          <a:p>
            <a:pPr lvl="1"/>
            <a:r>
              <a:rPr lang="it-IT"/>
              <a:t>Di fase</a:t>
            </a:r>
          </a:p>
          <a:p>
            <a:pPr lvl="1"/>
            <a:r>
              <a:rPr lang="it-IT"/>
              <a:t>Di ritardo</a:t>
            </a:r>
          </a:p>
          <a:p>
            <a:pPr lvl="1"/>
            <a:r>
              <a:rPr lang="it-IT"/>
              <a:t>Generalizzata</a:t>
            </a:r>
          </a:p>
          <a:p>
            <a:pPr lvl="1"/>
            <a:r>
              <a:rPr lang="it-IT"/>
              <a:t>Di ritardo intermittente</a:t>
            </a:r>
          </a:p>
          <a:p>
            <a:pPr lvl="1"/>
            <a:r>
              <a:rPr lang="it-IT"/>
              <a:t>Di fase imperfetta</a:t>
            </a:r>
          </a:p>
          <a:p>
            <a:pPr lvl="1"/>
            <a:r>
              <a:rPr lang="it-IT"/>
              <a:t>Almost syncronisation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CF8FE-0CF4-4847-BE69-E5AA6107C82A}" type="slidenum">
              <a:rPr lang="it-IT"/>
              <a:pPr/>
              <a:t>73</a:t>
            </a:fld>
            <a:endParaRPr lang="it-IT"/>
          </a:p>
        </p:txBody>
      </p:sp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Sistemi Caotici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790700"/>
            <a:ext cx="8229600" cy="995363"/>
          </a:xfrm>
        </p:spPr>
        <p:txBody>
          <a:bodyPr/>
          <a:lstStyle/>
          <a:p>
            <a:r>
              <a:rPr lang="it-IT" sz="2400"/>
              <a:t>Studiando l’attrattore di Lorenz e l’oscillatore caotico di Chua i risultati prima descritti trovano conferma</a:t>
            </a:r>
          </a:p>
        </p:txBody>
      </p:sp>
      <p:pic>
        <p:nvPicPr>
          <p:cNvPr id="2" name="lorenz_sin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6273" y="2645923"/>
            <a:ext cx="472440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4DF-0663-4052-8683-D5ACE223C9B6}" type="slidenum">
              <a:rPr lang="it-IT"/>
              <a:pPr/>
              <a:t>74</a:t>
            </a:fld>
            <a:endParaRPr lang="it-IT"/>
          </a:p>
        </p:txBody>
      </p:sp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Sistemi Caotici e topologia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790700"/>
            <a:ext cx="8458200" cy="4525963"/>
          </a:xfrm>
        </p:spPr>
        <p:txBody>
          <a:bodyPr/>
          <a:lstStyle/>
          <a:p>
            <a:r>
              <a:rPr lang="it-IT" sz="2400"/>
              <a:t>SW e SF networks tendono a incrementare la sincronizzabilità</a:t>
            </a:r>
          </a:p>
          <a:p>
            <a:r>
              <a:rPr lang="it-IT" sz="2400"/>
              <a:t>Valgono i risultati di tolleranza agli errori e vulnerabilità agli attacchi</a:t>
            </a:r>
          </a:p>
          <a:p>
            <a:r>
              <a:rPr lang="it-IT" sz="2400"/>
              <a:t>Al crescere del numero dei sistemi avviene sempre una de-sincronizzazione a parità di topologia</a:t>
            </a:r>
          </a:p>
          <a:p>
            <a:r>
              <a:rPr lang="it-IT" sz="2400"/>
              <a:t>Sporadiche interruzioni nelle connessioni in sistemi non identici portano a de-sincronizzazioni la cui dinamica dipende dalla topologia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590B-F83C-4A98-856C-0233154764F8}" type="slidenum">
              <a:rPr lang="it-IT"/>
              <a:pPr/>
              <a:t>75</a:t>
            </a:fld>
            <a:endParaRPr lang="it-IT"/>
          </a:p>
        </p:txBody>
      </p:sp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Energia di Sincronizzaione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/>
              <a:t>Alcuni svantaggi legati alla sincronizzazione di sistemi le cui connessioni implicano uno spazio fisico (ad esempio quello geografico)</a:t>
            </a:r>
          </a:p>
          <a:p>
            <a:r>
              <a:rPr lang="it-IT" sz="2400"/>
              <a:t>In sistemi come neural networks o reti di generatori le connessioni a lungo raggio possono implicare un alto costo in termini di energia scambiata </a:t>
            </a:r>
          </a:p>
          <a:p>
            <a:r>
              <a:rPr lang="it-IT" sz="2400"/>
              <a:t>Sono stati studiati modelli in cui la potenza dell’interazione decade con la distanza. </a:t>
            </a:r>
          </a:p>
          <a:p>
            <a:r>
              <a:rPr lang="it-IT" sz="2400"/>
              <a:t>È stato trovato che i comportamenti collettivi dipendono dal range dell’accoppiamento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B89FD-5F75-43FA-9AF1-EC98AAC907A7}" type="slidenum">
              <a:rPr lang="it-IT"/>
              <a:pPr/>
              <a:t>76</a:t>
            </a:fld>
            <a:endParaRPr lang="it-IT"/>
          </a:p>
        </p:txBody>
      </p:sp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Applicazioni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1333500"/>
            <a:ext cx="8496300" cy="4932363"/>
          </a:xfrm>
        </p:spPr>
        <p:txBody>
          <a:bodyPr/>
          <a:lstStyle/>
          <a:p>
            <a:r>
              <a:rPr lang="it-IT" sz="2800"/>
              <a:t>Reti sociali</a:t>
            </a:r>
          </a:p>
          <a:p>
            <a:pPr lvl="1"/>
            <a:r>
              <a:rPr lang="it-IT" sz="2400"/>
              <a:t>Struttura, formazione delle opinioni, giochi strategici</a:t>
            </a:r>
          </a:p>
          <a:p>
            <a:r>
              <a:rPr lang="it-IT" sz="2800"/>
              <a:t>Internet</a:t>
            </a:r>
          </a:p>
          <a:p>
            <a:pPr lvl="1"/>
            <a:r>
              <a:rPr lang="it-IT" sz="2400"/>
              <a:t>Struttura, dinamica</a:t>
            </a:r>
          </a:p>
          <a:p>
            <a:r>
              <a:rPr lang="it-IT" sz="2800"/>
              <a:t>Metabolismo, proteine e reti genetiche</a:t>
            </a:r>
          </a:p>
          <a:p>
            <a:pPr lvl="1"/>
            <a:r>
              <a:rPr lang="it-IT" sz="2400"/>
              <a:t>Struttura, dinamica</a:t>
            </a:r>
          </a:p>
          <a:p>
            <a:r>
              <a:rPr lang="it-IT" sz="2800"/>
              <a:t>Reti celebrali</a:t>
            </a:r>
          </a:p>
          <a:p>
            <a:pPr lvl="1"/>
            <a:r>
              <a:rPr lang="it-IT" sz="2400"/>
              <a:t>Struttura, dinamica</a:t>
            </a:r>
          </a:p>
          <a:p>
            <a:r>
              <a:rPr lang="it-IT" sz="2800"/>
              <a:t>Reti di Infrastrutture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17BB-CAC3-43DB-AFC1-C4040DEFF855}" type="slidenum">
              <a:rPr lang="it-IT"/>
              <a:pPr/>
              <a:t>77</a:t>
            </a:fld>
            <a:endParaRPr lang="it-IT"/>
          </a:p>
        </p:txBody>
      </p:sp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Infrastrutture Critiche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Le infrastrutture critiche sono grandi reti tecnologiche i cui malfunzionamenti producono un vasto impatto sui cittadini di una nazione</a:t>
            </a:r>
          </a:p>
          <a:p>
            <a:r>
              <a:rPr lang="it-IT"/>
              <a:t>Le infrastrutture complesse presentano una forte interdipendenza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9D5D8-D289-4F2D-821E-B3C52EE91FEA}" type="slidenum">
              <a:rPr lang="it-IT"/>
              <a:pPr/>
              <a:t>78</a:t>
            </a:fld>
            <a:endParaRPr lang="it-IT"/>
          </a:p>
        </p:txBody>
      </p:sp>
      <p:sp>
        <p:nvSpPr>
          <p:cNvPr id="619524" name="Rectangle 4"/>
          <p:cNvSpPr>
            <a:spLocks noGrp="1" noChangeArrowheads="1"/>
          </p:cNvSpPr>
          <p:nvPr>
            <p:ph type="title"/>
          </p:nvPr>
        </p:nvSpPr>
        <p:spPr>
          <a:xfrm>
            <a:off x="430213" y="692150"/>
            <a:ext cx="8267700" cy="639763"/>
          </a:xfrm>
        </p:spPr>
        <p:txBody>
          <a:bodyPr/>
          <a:lstStyle/>
          <a:p>
            <a:r>
              <a:rPr lang="it-IT"/>
              <a:t>Multi Networks</a:t>
            </a:r>
          </a:p>
        </p:txBody>
      </p:sp>
      <p:pic>
        <p:nvPicPr>
          <p:cNvPr id="6195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44625"/>
            <a:ext cx="71247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D2B3-1CB6-47CE-B6BB-3ED21E2CFDF6}" type="slidenum">
              <a:rPr lang="it-IT"/>
              <a:pPr/>
              <a:t>79</a:t>
            </a:fld>
            <a:endParaRPr lang="it-IT"/>
          </a:p>
        </p:txBody>
      </p:sp>
      <p:sp>
        <p:nvSpPr>
          <p:cNvPr id="621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Interdipendenze</a:t>
            </a:r>
          </a:p>
        </p:txBody>
      </p:sp>
      <p:pic>
        <p:nvPicPr>
          <p:cNvPr id="6215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376363"/>
            <a:ext cx="6388100" cy="520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E4FD-C97C-4393-BD95-62477567D2E8}" type="slidenum">
              <a:rPr lang="it-IT"/>
              <a:pPr/>
              <a:t>8</a:t>
            </a:fld>
            <a:endParaRPr lang="it-IT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Food Web of Life</a:t>
            </a:r>
          </a:p>
        </p:txBody>
      </p:sp>
      <p:sp>
        <p:nvSpPr>
          <p:cNvPr id="5427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043113"/>
            <a:ext cx="3441700" cy="3319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sz="2400"/>
              <a:t>Little Rock Lake, Wisconsin</a:t>
            </a:r>
          </a:p>
          <a:p>
            <a:pPr>
              <a:lnSpc>
                <a:spcPct val="90000"/>
              </a:lnSpc>
            </a:pPr>
            <a:r>
              <a:rPr lang="it-IT" sz="2400"/>
              <a:t>Nodi: specie tropiche (condividono predatori e prede)</a:t>
            </a:r>
          </a:p>
          <a:p>
            <a:pPr>
              <a:lnSpc>
                <a:spcPct val="90000"/>
              </a:lnSpc>
            </a:pPr>
            <a:r>
              <a:rPr lang="it-IT" sz="2400"/>
              <a:t>Il fitoplancton è sotto</a:t>
            </a:r>
          </a:p>
          <a:p>
            <a:pPr>
              <a:lnSpc>
                <a:spcPct val="90000"/>
              </a:lnSpc>
            </a:pPr>
            <a:r>
              <a:rPr lang="it-IT" sz="2400"/>
              <a:t>I pesci sopra</a:t>
            </a:r>
          </a:p>
        </p:txBody>
      </p:sp>
      <p:pic>
        <p:nvPicPr>
          <p:cNvPr id="5427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2160588"/>
            <a:ext cx="548322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D4400-0910-4217-9C3E-AB0F257F37D0}" type="slidenum">
              <a:rPr lang="it-IT"/>
              <a:pPr/>
              <a:t>80</a:t>
            </a:fld>
            <a:endParaRPr lang="it-IT"/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Bibliografia essenziale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it-IT" sz="1800" b="1"/>
              <a:t>Albert ­ Laszlo Barabasi, “Link. La nuova scienza delle reti,” Einaudi  (2004)</a:t>
            </a:r>
          </a:p>
          <a:p>
            <a:pPr>
              <a:lnSpc>
                <a:spcPct val="80000"/>
              </a:lnSpc>
            </a:pPr>
            <a:r>
              <a:rPr lang="it-IT" sz="1800" b="1"/>
              <a:t>Steven Strogatz, “Sincronia. I ritmi della natura, i nostri ritmi,” Rizzoli, (2003)</a:t>
            </a:r>
          </a:p>
          <a:p>
            <a:pPr>
              <a:lnSpc>
                <a:spcPct val="80000"/>
              </a:lnSpc>
            </a:pPr>
            <a:r>
              <a:rPr lang="it-IT" sz="1800" b="1"/>
              <a:t>Steven H. Strogatz, “Exploring complex networks,” </a:t>
            </a:r>
            <a:r>
              <a:rPr lang="it-IT" sz="1800" b="1" i="1"/>
              <a:t>Nature</a:t>
            </a:r>
            <a:r>
              <a:rPr lang="it-IT" sz="1800" b="1"/>
              <a:t>, 410 (2001)</a:t>
            </a:r>
          </a:p>
          <a:p>
            <a:pPr>
              <a:lnSpc>
                <a:spcPct val="80000"/>
              </a:lnSpc>
            </a:pPr>
            <a:r>
              <a:rPr lang="it-IT" sz="1800" b="1"/>
              <a:t>Xiao Fan Wang and Guanrong Chen, “Small-World, Scale Free and Beyond,” </a:t>
            </a:r>
            <a:r>
              <a:rPr lang="it-IT" sz="1800" b="1" i="1"/>
              <a:t>IEEE Circuit and System Magazine</a:t>
            </a:r>
            <a:r>
              <a:rPr lang="it-IT" sz="1800" b="1"/>
              <a:t>, 1 (2003)</a:t>
            </a:r>
          </a:p>
          <a:p>
            <a:pPr>
              <a:lnSpc>
                <a:spcPct val="80000"/>
              </a:lnSpc>
            </a:pPr>
            <a:r>
              <a:rPr lang="it-IT" sz="1800" b="1"/>
              <a:t>S. Boccaletti, V. Latora, Y. Moreno, M. Chavez, H.U. Hwang, “Complex Networks: Structure and dynamics,” </a:t>
            </a:r>
            <a:r>
              <a:rPr lang="it-IT" sz="1800" b="1" i="1"/>
              <a:t>Physics Reports</a:t>
            </a:r>
            <a:r>
              <a:rPr lang="it-IT" sz="1800" b="1"/>
              <a:t>, 424 (2006)</a:t>
            </a:r>
          </a:p>
          <a:p>
            <a:pPr>
              <a:lnSpc>
                <a:spcPct val="80000"/>
              </a:lnSpc>
            </a:pPr>
            <a:r>
              <a:rPr lang="it-IT" sz="1800"/>
              <a:t>P. Crucitti, V. Latora, M. Marchiori, A. Rapisarda, “Error and attack tolerance of complex networks,” </a:t>
            </a:r>
            <a:r>
              <a:rPr lang="it-IT" sz="1800" i="1"/>
              <a:t>Phisica A</a:t>
            </a:r>
            <a:r>
              <a:rPr lang="it-IT" sz="1800"/>
              <a:t>, 340 (2004)</a:t>
            </a:r>
          </a:p>
          <a:p>
            <a:pPr>
              <a:lnSpc>
                <a:spcPct val="80000"/>
              </a:lnSpc>
            </a:pPr>
            <a:r>
              <a:rPr lang="it-IT" sz="1800"/>
              <a:t>R. Albert, Hawoong Jeong, A-L Barab</a:t>
            </a:r>
            <a:r>
              <a:rPr lang="en-US" sz="1800"/>
              <a:t>á</a:t>
            </a:r>
            <a:r>
              <a:rPr lang="it-IT" sz="1800"/>
              <a:t>si, The Internet’s Achilles’ Heel: Error and attack tolerance of complex networks,” </a:t>
            </a:r>
            <a:r>
              <a:rPr lang="it-IT" sz="1800" i="1"/>
              <a:t>Nature</a:t>
            </a:r>
            <a:r>
              <a:rPr lang="it-IT" sz="1800"/>
              <a:t>, 406 (2000)</a:t>
            </a:r>
          </a:p>
          <a:p>
            <a:pPr>
              <a:lnSpc>
                <a:spcPct val="80000"/>
              </a:lnSpc>
            </a:pPr>
            <a:r>
              <a:rPr lang="it-IT" sz="1800"/>
              <a:t>V. Venkatasubramanian, S. Katare, P.R. Patkar, F. Mu, “Sponatneous emergence of complex optimal networks through evolutionary adaptation,” </a:t>
            </a:r>
            <a:r>
              <a:rPr lang="it-IT" sz="1800" i="1"/>
              <a:t>Computers and Chemical Engineering</a:t>
            </a:r>
            <a:r>
              <a:rPr lang="it-IT" sz="1800"/>
              <a:t>, 28 (2004)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9FE81-5707-4807-8E16-15EABFBE27BD}" type="slidenum">
              <a:rPr lang="it-IT"/>
              <a:pPr/>
              <a:t>81</a:t>
            </a:fld>
            <a:endParaRPr lang="it-IT"/>
          </a:p>
        </p:txBody>
      </p:sp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Bibliografia essenziale</a:t>
            </a:r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I.J. Farkas, I.Derényi, A.L. Barab</a:t>
            </a:r>
            <a:r>
              <a:rPr lang="en-US" sz="1800"/>
              <a:t>á</a:t>
            </a:r>
            <a:r>
              <a:rPr lang="it-IT" sz="1800"/>
              <a:t>si, T. Vicsek, “Spectra of ‘real-world’ graphs: Beyond the semicircle law,” </a:t>
            </a:r>
            <a:r>
              <a:rPr lang="it-IT" sz="1800" i="1"/>
              <a:t>Physical Review E</a:t>
            </a:r>
            <a:r>
              <a:rPr lang="it-IT" sz="1800"/>
              <a:t>, 64 (2001)</a:t>
            </a:r>
          </a:p>
          <a:p>
            <a:r>
              <a:rPr kumimoji="1" lang="it-IT" sz="1800"/>
              <a:t>R.Pastor-Satorras, A.Vespignani, “Epidemic dynamics and endemic states in complex networks,” Phys.Rev. E, 63 (2001)</a:t>
            </a:r>
          </a:p>
          <a:p>
            <a:r>
              <a:rPr kumimoji="1" lang="it-IT" sz="1800"/>
              <a:t>V. Rosato, S. Bologna and F. Tiriticco, “Topological properties of high-voltage electrical transmission networks,” Electric Power Systems Research, 77(2), (2007)</a:t>
            </a:r>
          </a:p>
          <a:p>
            <a:r>
              <a:rPr kumimoji="1" lang="it-IT" sz="1800"/>
              <a:t>A</a:t>
            </a:r>
            <a:r>
              <a:rPr kumimoji="1" lang="en-GB" sz="1800"/>
              <a:t>. Gasparri, S. Panzieri, F. Pascucci, G. Ulivi: "A Spatially Structured Genetic Algorithm over Complex Networks for Mobile Robot Localisation ", IEEE Int. Conference on Robotics and Automation – ICRA 2007, Roma, Italy, (2007)</a:t>
            </a:r>
            <a:endParaRPr kumimoji="1" lang="it-IT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B6789-6975-4019-B101-7270B8147727}" type="slidenum">
              <a:rPr lang="it-IT"/>
              <a:pPr/>
              <a:t>9</a:t>
            </a:fld>
            <a:endParaRPr lang="it-IT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6627" y="692150"/>
            <a:ext cx="9057373" cy="639763"/>
          </a:xfrm>
        </p:spPr>
        <p:txBody>
          <a:bodyPr/>
          <a:lstStyle/>
          <a:p>
            <a:r>
              <a:rPr lang="it-IT" sz="2400" dirty="0" smtClean="0"/>
              <a:t>Rete delle Proteine del Lievito (micro organismi eucarioti)</a:t>
            </a:r>
            <a:endParaRPr lang="it-IT" sz="2400" dirty="0"/>
          </a:p>
        </p:txBody>
      </p:sp>
      <p:pic>
        <p:nvPicPr>
          <p:cNvPr id="537604" name="Picture 4" descr="prote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0100"/>
            <a:ext cx="4918075" cy="33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7605" name="Object 5"/>
          <p:cNvGraphicFramePr>
            <a:graphicFrameLocks noChangeAspect="1"/>
          </p:cNvGraphicFramePr>
          <p:nvPr/>
        </p:nvGraphicFramePr>
        <p:xfrm>
          <a:off x="5105400" y="1765300"/>
          <a:ext cx="403860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1" name="Photo Editor Photo" r:id="rId5" imgW="6314286" imgH="6287378" progId="MSPhotoEd.3">
                  <p:embed/>
                </p:oleObj>
              </mc:Choice>
              <mc:Fallback>
                <p:oleObj name="Photo Editor Photo" r:id="rId5" imgW="6314286" imgH="6287378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765300"/>
                        <a:ext cx="4038600" cy="40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6" name="Text Box 6"/>
          <p:cNvSpPr txBox="1">
            <a:spLocks noChangeArrowheads="1"/>
          </p:cNvSpPr>
          <p:nvPr/>
        </p:nvSpPr>
        <p:spPr bwMode="auto">
          <a:xfrm>
            <a:off x="287338" y="5867400"/>
            <a:ext cx="477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u="none">
                <a:latin typeface="Helvetica" charset="0"/>
              </a:rPr>
              <a:t>P. Uetz, </a:t>
            </a:r>
            <a:r>
              <a:rPr lang="en-US" sz="2000" i="1" u="none">
                <a:latin typeface="Helvetica" charset="0"/>
              </a:rPr>
              <a:t>et al.</a:t>
            </a:r>
            <a:r>
              <a:rPr lang="en-US" sz="2000" u="none">
                <a:latin typeface="Helvetica" charset="0"/>
              </a:rPr>
              <a:t>  </a:t>
            </a:r>
            <a:r>
              <a:rPr lang="en-US" sz="2000" i="1" u="none">
                <a:latin typeface="Helvetica" charset="0"/>
              </a:rPr>
              <a:t>Nature</a:t>
            </a:r>
            <a:r>
              <a:rPr lang="en-US" sz="2000" u="none">
                <a:latin typeface="Helvetica" charset="0"/>
              </a:rPr>
              <a:t> </a:t>
            </a:r>
            <a:r>
              <a:rPr lang="en-US" sz="2000" b="1" u="none">
                <a:latin typeface="Helvetica" charset="0"/>
              </a:rPr>
              <a:t>403</a:t>
            </a:r>
            <a:r>
              <a:rPr lang="en-US" sz="2000" u="none">
                <a:latin typeface="Helvetica" charset="0"/>
              </a:rPr>
              <a:t>, 623-7 (2000).</a:t>
            </a:r>
            <a:endParaRPr lang="en-US" sz="2400" u="none">
              <a:solidFill>
                <a:srgbClr val="000000"/>
              </a:solidFill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7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7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xis">
  <a:themeElements>
    <a:clrScheme name="">
      <a:dk1>
        <a:srgbClr val="000000"/>
      </a:dk1>
      <a:lt1>
        <a:srgbClr val="FFFFFF"/>
      </a:lt1>
      <a:dk2>
        <a:srgbClr val="372221"/>
      </a:dk2>
      <a:lt2>
        <a:srgbClr val="808080"/>
      </a:lt2>
      <a:accent1>
        <a:srgbClr val="0099CC"/>
      </a:accent1>
      <a:accent2>
        <a:srgbClr val="00CCFF"/>
      </a:accent2>
      <a:accent3>
        <a:srgbClr val="FFFFFF"/>
      </a:accent3>
      <a:accent4>
        <a:srgbClr val="000000"/>
      </a:accent4>
      <a:accent5>
        <a:srgbClr val="AACAE2"/>
      </a:accent5>
      <a:accent6>
        <a:srgbClr val="00B9E7"/>
      </a:accent6>
      <a:hlink>
        <a:srgbClr val="FF3300"/>
      </a:hlink>
      <a:folHlink>
        <a:srgbClr val="B2B2B2"/>
      </a:folHlink>
    </a:clrScheme>
    <a:fontScheme name="1_Axis">
      <a:majorFont>
        <a:latin typeface="Arial"/>
        <a:ea typeface=""/>
        <a:cs typeface="Times New Roman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00F65B823FCC42AA4EFA7DA5EF7D4B" ma:contentTypeVersion="2" ma:contentTypeDescription="Create a new document." ma:contentTypeScope="" ma:versionID="17f8b25fa896bc15348bf30e90a408d4">
  <xsd:schema xmlns:xsd="http://www.w3.org/2001/XMLSchema" xmlns:xs="http://www.w3.org/2001/XMLSchema" xmlns:p="http://schemas.microsoft.com/office/2006/metadata/properties" xmlns:ns2="f7afffa5-2165-4e49-8f6d-540599c0b807" targetNamespace="http://schemas.microsoft.com/office/2006/metadata/properties" ma:root="true" ma:fieldsID="da4e2d0ebcc1228d3673cdc9e25dda6f" ns2:_="">
    <xsd:import namespace="f7afffa5-2165-4e49-8f6d-540599c0b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afffa5-2165-4e49-8f6d-540599c0b8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190971-AB8F-41AD-A015-B910F67DBF94}"/>
</file>

<file path=customXml/itemProps2.xml><?xml version="1.0" encoding="utf-8"?>
<ds:datastoreItem xmlns:ds="http://schemas.openxmlformats.org/officeDocument/2006/customXml" ds:itemID="{FACDF5DB-E0CD-4E07-8B12-F762D4C5A2B2}"/>
</file>

<file path=customXml/itemProps3.xml><?xml version="1.0" encoding="utf-8"?>
<ds:datastoreItem xmlns:ds="http://schemas.openxmlformats.org/officeDocument/2006/customXml" ds:itemID="{8B6697F7-D472-40A4-95A0-F1193B5DD1E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11611</TotalTime>
  <Words>2980</Words>
  <Application>Microsoft Office PowerPoint</Application>
  <PresentationFormat>Presentazione su schermo (4:3)</PresentationFormat>
  <Paragraphs>621</Paragraphs>
  <Slides>81</Slides>
  <Notes>81</Notes>
  <HiddenSlides>0</HiddenSlides>
  <MMClips>5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4" baseType="lpstr">
      <vt:lpstr>1_Axis</vt:lpstr>
      <vt:lpstr>Photo Editor Photo</vt:lpstr>
      <vt:lpstr>Equation</vt:lpstr>
      <vt:lpstr>Reti Complesse Struttura e Dinamica</vt:lpstr>
      <vt:lpstr>Sistemi Complessi</vt:lpstr>
      <vt:lpstr>Evidenza sperimentale</vt:lpstr>
      <vt:lpstr>Presentazione standard di PowerPoint</vt:lpstr>
      <vt:lpstr>Descrizione di una network</vt:lpstr>
      <vt:lpstr>Connessioni tra gli aeroporti US</vt:lpstr>
      <vt:lpstr>New York State electric power grid</vt:lpstr>
      <vt:lpstr>Food Web of Life</vt:lpstr>
      <vt:lpstr>Rete delle Proteine del Lievito (micro organismi eucarioti)</vt:lpstr>
      <vt:lpstr>Circuiti digitali</vt:lpstr>
      <vt:lpstr>Come nascono…</vt:lpstr>
      <vt:lpstr>Parametri caratteristici di base</vt:lpstr>
      <vt:lpstr>Significato dei parametri</vt:lpstr>
      <vt:lpstr>Lattice network</vt:lpstr>
      <vt:lpstr>Erdös-Rényi  Random graphs</vt:lpstr>
      <vt:lpstr>Presentazione standard di PowerPoint</vt:lpstr>
      <vt:lpstr>Small World networks</vt:lpstr>
      <vt:lpstr>WS model: da regolare a random</vt:lpstr>
      <vt:lpstr>WS model: distribuzione del grado</vt:lpstr>
      <vt:lpstr>Modelli SW a confronto</vt:lpstr>
      <vt:lpstr>Scale Free Networks</vt:lpstr>
      <vt:lpstr>Scale Free Networks</vt:lpstr>
      <vt:lpstr>Parametri delle reti reali</vt:lpstr>
      <vt:lpstr>From Complex Networks to PRMs (probabilistic roadmap method) </vt:lpstr>
      <vt:lpstr>Spatial Network Models</vt:lpstr>
      <vt:lpstr>Distance-based ranking</vt:lpstr>
      <vt:lpstr>DBR properties</vt:lpstr>
      <vt:lpstr>Assortative networks</vt:lpstr>
      <vt:lpstr>Altri indici</vt:lpstr>
      <vt:lpstr>Altri indici</vt:lpstr>
      <vt:lpstr>Altri indici</vt:lpstr>
      <vt:lpstr>Altri Indici</vt:lpstr>
      <vt:lpstr>Altri indici</vt:lpstr>
      <vt:lpstr>Rete ATAC e Metro di Roma</vt:lpstr>
      <vt:lpstr>Indici</vt:lpstr>
      <vt:lpstr>Guasti</vt:lpstr>
      <vt:lpstr>Attacchi</vt:lpstr>
      <vt:lpstr>Connessione e Diametro</vt:lpstr>
      <vt:lpstr>Clustering e APL</vt:lpstr>
      <vt:lpstr>Efficienza Globale</vt:lpstr>
      <vt:lpstr>Confronto Random-SF</vt:lpstr>
      <vt:lpstr>Transizioni di Fase</vt:lpstr>
      <vt:lpstr>Transizione di fase di Internet</vt:lpstr>
      <vt:lpstr>Network Evolutionary Adaptation</vt:lpstr>
      <vt:lpstr>Network Evolutionary Adaptation </vt:lpstr>
      <vt:lpstr>Dinamica</vt:lpstr>
      <vt:lpstr>Cellular Automata</vt:lpstr>
      <vt:lpstr>Epidemic Spreading</vt:lpstr>
      <vt:lpstr>Epidemic Spreading</vt:lpstr>
      <vt:lpstr>Epidemic Spreading</vt:lpstr>
      <vt:lpstr>Rumor Spreading</vt:lpstr>
      <vt:lpstr>DK-model</vt:lpstr>
      <vt:lpstr>Social networks</vt:lpstr>
      <vt:lpstr>Sensor Networks</vt:lpstr>
      <vt:lpstr>Formazione delle opinioni</vt:lpstr>
      <vt:lpstr>Giochi Strategici</vt:lpstr>
      <vt:lpstr>Genetic Algorithms</vt:lpstr>
      <vt:lpstr>Space Structured GA</vt:lpstr>
      <vt:lpstr>Local Mating Rule</vt:lpstr>
      <vt:lpstr>Knapsac</vt:lpstr>
      <vt:lpstr>Grandezze caratteristiche</vt:lpstr>
      <vt:lpstr>Takeover time</vt:lpstr>
      <vt:lpstr>Multimodalità</vt:lpstr>
      <vt:lpstr>Localizzazione Robotica</vt:lpstr>
      <vt:lpstr>Presentazione standard di PowerPoint</vt:lpstr>
      <vt:lpstr>Sincronizzazione di metronomi</vt:lpstr>
      <vt:lpstr>Sincronizzazione e dinamiche collettive</vt:lpstr>
      <vt:lpstr>Sincronizzazione e dinamiche collettive</vt:lpstr>
      <vt:lpstr>MSF</vt:lpstr>
      <vt:lpstr>Sincronizzazione su reti complesse</vt:lpstr>
      <vt:lpstr>Sincronizzazione di Oscillatori Accoppiati</vt:lpstr>
      <vt:lpstr>Sistemi caotici</vt:lpstr>
      <vt:lpstr>Sistemi Caotici</vt:lpstr>
      <vt:lpstr>Sistemi Caotici e topologia</vt:lpstr>
      <vt:lpstr>Energia di Sincronizzaione</vt:lpstr>
      <vt:lpstr>Applicazioni</vt:lpstr>
      <vt:lpstr>Infrastrutture Critiche</vt:lpstr>
      <vt:lpstr>Multi Networks</vt:lpstr>
      <vt:lpstr>Interdipendenze</vt:lpstr>
      <vt:lpstr>Bibliografia essenziale</vt:lpstr>
      <vt:lpstr>Bibliografia essenziale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Consel – Talent Accademy</dc:title>
  <dc:creator>Francesco Limone</dc:creator>
  <cp:lastModifiedBy>Stefano</cp:lastModifiedBy>
  <cp:revision>786</cp:revision>
  <cp:lastPrinted>1601-01-01T00:00:00Z</cp:lastPrinted>
  <dcterms:created xsi:type="dcterms:W3CDTF">2003-08-24T14:11:29Z</dcterms:created>
  <dcterms:modified xsi:type="dcterms:W3CDTF">2011-11-27T23:41:23Z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7</vt:i4>
  </property>
  <property fmtid="{D5CDD505-2E9C-101B-9397-08002B2CF9AE}" pid="3" name="ContentTypeId">
    <vt:lpwstr>0x010100C100F65B823FCC42AA4EFA7DA5EF7D4B</vt:lpwstr>
  </property>
</Properties>
</file>